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7" r:id="rId2"/>
    <p:sldId id="271" r:id="rId3"/>
    <p:sldId id="256" r:id="rId4"/>
    <p:sldId id="258" r:id="rId5"/>
    <p:sldId id="259" r:id="rId6"/>
    <p:sldId id="260" r:id="rId7"/>
    <p:sldId id="273" r:id="rId8"/>
    <p:sldId id="262" r:id="rId9"/>
    <p:sldId id="263" r:id="rId10"/>
    <p:sldId id="264" r:id="rId11"/>
    <p:sldId id="265" r:id="rId12"/>
    <p:sldId id="266" r:id="rId13"/>
    <p:sldId id="272" r:id="rId14"/>
    <p:sldId id="268" r:id="rId15"/>
    <p:sldId id="269" r:id="rId16"/>
    <p:sldId id="267" r:id="rId17"/>
    <p:sldId id="270" r:id="rId18"/>
    <p:sldId id="261"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CF7F595-F88E-4669-A9EC-0F4FB055568F}" type="datetimeFigureOut">
              <a:rPr lang="he-IL" smtClean="0"/>
              <a:t>ט"ז/תמוז/תשפ"ד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391AB9D8-9B19-4650-9B58-456F5AE38DC9}" type="slidenum">
              <a:rPr lang="he-IL" smtClean="0"/>
              <a:t>‹#›</a:t>
            </a:fld>
            <a:endParaRPr lang="he-IL"/>
          </a:p>
        </p:txBody>
      </p:sp>
    </p:spTree>
    <p:extLst>
      <p:ext uri="{BB962C8B-B14F-4D97-AF65-F5344CB8AC3E}">
        <p14:creationId xmlns:p14="http://schemas.microsoft.com/office/powerpoint/2010/main" val="927328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1F4C4-2CB3-EE4B-CFFF-2196325770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CFB34951-9D5A-15E7-F91A-64F7B5D17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D004BCCB-D873-0CF3-02F7-56FFD2A1B732}"/>
              </a:ext>
            </a:extLst>
          </p:cNvPr>
          <p:cNvSpPr>
            <a:spLocks noGrp="1"/>
          </p:cNvSpPr>
          <p:nvPr>
            <p:ph type="dt" sz="half" idx="10"/>
          </p:nvPr>
        </p:nvSpPr>
        <p:spPr/>
        <p:txBody>
          <a:bodyPr/>
          <a:lstStyle/>
          <a:p>
            <a:fld id="{67A8CF63-41B5-4FE8-93C1-2C21199C7630}" type="datetime8">
              <a:rPr lang="he-IL" smtClean="0"/>
              <a:t>22 יולי 24</a:t>
            </a:fld>
            <a:endParaRPr lang="he-IL"/>
          </a:p>
        </p:txBody>
      </p:sp>
      <p:sp>
        <p:nvSpPr>
          <p:cNvPr id="5" name="Footer Placeholder 4">
            <a:extLst>
              <a:ext uri="{FF2B5EF4-FFF2-40B4-BE49-F238E27FC236}">
                <a16:creationId xmlns:a16="http://schemas.microsoft.com/office/drawing/2014/main" id="{AE395E81-6D85-436D-A10D-914CC0C0F80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05AA7CA-328B-CD36-4410-1FD9A23258A1}"/>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167417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5987-0D51-6777-F142-CF80C1CA920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D63B7D4-4D00-2A6B-D4D5-EE4824DCF3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EBA7BE3-5AD1-2376-E7FC-CE3C1672B581}"/>
              </a:ext>
            </a:extLst>
          </p:cNvPr>
          <p:cNvSpPr>
            <a:spLocks noGrp="1"/>
          </p:cNvSpPr>
          <p:nvPr>
            <p:ph type="dt" sz="half" idx="10"/>
          </p:nvPr>
        </p:nvSpPr>
        <p:spPr/>
        <p:txBody>
          <a:bodyPr/>
          <a:lstStyle/>
          <a:p>
            <a:fld id="{2B0FEA01-0E4E-49FB-919E-7F7B3689B18D}" type="datetime8">
              <a:rPr lang="he-IL" smtClean="0"/>
              <a:t>22 יולי 24</a:t>
            </a:fld>
            <a:endParaRPr lang="he-IL"/>
          </a:p>
        </p:txBody>
      </p:sp>
      <p:sp>
        <p:nvSpPr>
          <p:cNvPr id="5" name="Footer Placeholder 4">
            <a:extLst>
              <a:ext uri="{FF2B5EF4-FFF2-40B4-BE49-F238E27FC236}">
                <a16:creationId xmlns:a16="http://schemas.microsoft.com/office/drawing/2014/main" id="{10805594-F0D3-47E5-959C-3E90D688135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C17D69F-6695-8072-EA8F-9352945F61EE}"/>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1914835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293538-DD9B-9833-E0C4-77E40D8D01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320A042-AAA7-A833-3C93-4042247A18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14DC6FA-9E25-0E89-22E4-AC2A7131D797}"/>
              </a:ext>
            </a:extLst>
          </p:cNvPr>
          <p:cNvSpPr>
            <a:spLocks noGrp="1"/>
          </p:cNvSpPr>
          <p:nvPr>
            <p:ph type="dt" sz="half" idx="10"/>
          </p:nvPr>
        </p:nvSpPr>
        <p:spPr/>
        <p:txBody>
          <a:bodyPr/>
          <a:lstStyle/>
          <a:p>
            <a:fld id="{04DD14A8-9F4E-4311-A42A-AB0C61214A1E}" type="datetime8">
              <a:rPr lang="he-IL" smtClean="0"/>
              <a:t>22 יולי 24</a:t>
            </a:fld>
            <a:endParaRPr lang="he-IL"/>
          </a:p>
        </p:txBody>
      </p:sp>
      <p:sp>
        <p:nvSpPr>
          <p:cNvPr id="5" name="Footer Placeholder 4">
            <a:extLst>
              <a:ext uri="{FF2B5EF4-FFF2-40B4-BE49-F238E27FC236}">
                <a16:creationId xmlns:a16="http://schemas.microsoft.com/office/drawing/2014/main" id="{D54850D3-A1C8-AE33-608F-09EB6D2284D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08978A6-7506-0288-8428-65AB66F51BE5}"/>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2447958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A33F-143C-9651-3A3D-F84DB0A0A68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4EA0F10-007B-1EB3-E1D0-0E51D22039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F8E1B65-89A8-DED2-08D7-FB87FC689CF3}"/>
              </a:ext>
            </a:extLst>
          </p:cNvPr>
          <p:cNvSpPr>
            <a:spLocks noGrp="1"/>
          </p:cNvSpPr>
          <p:nvPr>
            <p:ph type="dt" sz="half" idx="10"/>
          </p:nvPr>
        </p:nvSpPr>
        <p:spPr/>
        <p:txBody>
          <a:bodyPr/>
          <a:lstStyle/>
          <a:p>
            <a:fld id="{815E8A72-3373-4F33-BEE9-A5A84BE7C7F4}" type="datetime8">
              <a:rPr lang="he-IL" smtClean="0"/>
              <a:t>22 יולי 24</a:t>
            </a:fld>
            <a:endParaRPr lang="he-IL"/>
          </a:p>
        </p:txBody>
      </p:sp>
      <p:sp>
        <p:nvSpPr>
          <p:cNvPr id="5" name="Footer Placeholder 4">
            <a:extLst>
              <a:ext uri="{FF2B5EF4-FFF2-40B4-BE49-F238E27FC236}">
                <a16:creationId xmlns:a16="http://schemas.microsoft.com/office/drawing/2014/main" id="{CF9DC18B-4CBD-E57D-728C-40CC5FE221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7F120A0-9420-A91D-7F39-646ED420D548}"/>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1152988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5479-0990-2B36-5BBA-BC70D61EA8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B058CB4C-CA38-F1FD-6749-E1D3942E99F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EB67AB-B61C-D78F-3E78-A3943D599451}"/>
              </a:ext>
            </a:extLst>
          </p:cNvPr>
          <p:cNvSpPr>
            <a:spLocks noGrp="1"/>
          </p:cNvSpPr>
          <p:nvPr>
            <p:ph type="dt" sz="half" idx="10"/>
          </p:nvPr>
        </p:nvSpPr>
        <p:spPr/>
        <p:txBody>
          <a:bodyPr/>
          <a:lstStyle/>
          <a:p>
            <a:fld id="{AA448721-50BD-4CE0-AB41-C2BD055A534C}" type="datetime8">
              <a:rPr lang="he-IL" smtClean="0"/>
              <a:t>22 יולי 24</a:t>
            </a:fld>
            <a:endParaRPr lang="he-IL"/>
          </a:p>
        </p:txBody>
      </p:sp>
      <p:sp>
        <p:nvSpPr>
          <p:cNvPr id="5" name="Footer Placeholder 4">
            <a:extLst>
              <a:ext uri="{FF2B5EF4-FFF2-40B4-BE49-F238E27FC236}">
                <a16:creationId xmlns:a16="http://schemas.microsoft.com/office/drawing/2014/main" id="{DA463B09-080A-3492-8397-ABA6857002E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94EC506-5C04-0755-CE14-3918F844E1EB}"/>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82223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C276C-0241-3CC7-5853-5A9C680BE528}"/>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9F7E555-58E5-2D60-8F9C-D73B700043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E7B0B249-4BB3-809B-BDCB-4AAA32526B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EA445782-C348-1591-2016-9F28C7A2122C}"/>
              </a:ext>
            </a:extLst>
          </p:cNvPr>
          <p:cNvSpPr>
            <a:spLocks noGrp="1"/>
          </p:cNvSpPr>
          <p:nvPr>
            <p:ph type="dt" sz="half" idx="10"/>
          </p:nvPr>
        </p:nvSpPr>
        <p:spPr/>
        <p:txBody>
          <a:bodyPr/>
          <a:lstStyle/>
          <a:p>
            <a:fld id="{FE18FF86-0E78-449F-99D7-FF10B0DF7D7B}" type="datetime8">
              <a:rPr lang="he-IL" smtClean="0"/>
              <a:t>22 יולי 24</a:t>
            </a:fld>
            <a:endParaRPr lang="he-IL"/>
          </a:p>
        </p:txBody>
      </p:sp>
      <p:sp>
        <p:nvSpPr>
          <p:cNvPr id="6" name="Footer Placeholder 5">
            <a:extLst>
              <a:ext uri="{FF2B5EF4-FFF2-40B4-BE49-F238E27FC236}">
                <a16:creationId xmlns:a16="http://schemas.microsoft.com/office/drawing/2014/main" id="{884CDCCB-DDBB-5D20-1F44-90C74B22156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F8A9C386-0A5E-F626-9666-8DE8D22E7ED2}"/>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1882231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A9BD-30EA-AD39-9C3C-5630B52E8C1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EABC35C-C93C-281A-E798-52B97D5896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4CE6B7-B954-6F68-3A1A-A226BA352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E4C112A3-B6A8-5099-38C3-18BDBA431F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ADBBB0-B914-C502-5B90-A0F7A70C57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88CC611-45AA-B3F9-D06F-769BCEB10E8A}"/>
              </a:ext>
            </a:extLst>
          </p:cNvPr>
          <p:cNvSpPr>
            <a:spLocks noGrp="1"/>
          </p:cNvSpPr>
          <p:nvPr>
            <p:ph type="dt" sz="half" idx="10"/>
          </p:nvPr>
        </p:nvSpPr>
        <p:spPr/>
        <p:txBody>
          <a:bodyPr/>
          <a:lstStyle/>
          <a:p>
            <a:fld id="{4B47100C-E20C-4DC7-8E95-A7C19AEE9305}" type="datetime8">
              <a:rPr lang="he-IL" smtClean="0"/>
              <a:t>22 יולי 24</a:t>
            </a:fld>
            <a:endParaRPr lang="he-IL"/>
          </a:p>
        </p:txBody>
      </p:sp>
      <p:sp>
        <p:nvSpPr>
          <p:cNvPr id="8" name="Footer Placeholder 7">
            <a:extLst>
              <a:ext uri="{FF2B5EF4-FFF2-40B4-BE49-F238E27FC236}">
                <a16:creationId xmlns:a16="http://schemas.microsoft.com/office/drawing/2014/main" id="{535CF445-79FA-EA24-5D0E-44D77C7402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0470032-6E76-27F6-F818-7E9CA2187C44}"/>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3139484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AAD9-C223-0900-C395-BAB4867C76C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37B4CB5-3FA8-6C21-8F95-2699D9BF1FC3}"/>
              </a:ext>
            </a:extLst>
          </p:cNvPr>
          <p:cNvSpPr>
            <a:spLocks noGrp="1"/>
          </p:cNvSpPr>
          <p:nvPr>
            <p:ph type="dt" sz="half" idx="10"/>
          </p:nvPr>
        </p:nvSpPr>
        <p:spPr/>
        <p:txBody>
          <a:bodyPr/>
          <a:lstStyle/>
          <a:p>
            <a:fld id="{50220B35-24E4-4AED-A673-0CF84336B4EA}" type="datetime8">
              <a:rPr lang="he-IL" smtClean="0"/>
              <a:t>22 יולי 24</a:t>
            </a:fld>
            <a:endParaRPr lang="he-IL"/>
          </a:p>
        </p:txBody>
      </p:sp>
      <p:sp>
        <p:nvSpPr>
          <p:cNvPr id="4" name="Footer Placeholder 3">
            <a:extLst>
              <a:ext uri="{FF2B5EF4-FFF2-40B4-BE49-F238E27FC236}">
                <a16:creationId xmlns:a16="http://schemas.microsoft.com/office/drawing/2014/main" id="{8E6CD0DA-1E9C-C7FA-9AA4-531B18071C04}"/>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1DE9DDE8-1BC0-F32C-A09F-3120C1AABDAC}"/>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2589153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E8CC0-2694-9706-B313-6519F8C8BCEE}"/>
              </a:ext>
            </a:extLst>
          </p:cNvPr>
          <p:cNvSpPr>
            <a:spLocks noGrp="1"/>
          </p:cNvSpPr>
          <p:nvPr>
            <p:ph type="dt" sz="half" idx="10"/>
          </p:nvPr>
        </p:nvSpPr>
        <p:spPr/>
        <p:txBody>
          <a:bodyPr/>
          <a:lstStyle/>
          <a:p>
            <a:fld id="{D808E84A-D1E0-484A-804A-76543E1F6B10}" type="datetime8">
              <a:rPr lang="he-IL" smtClean="0"/>
              <a:t>22 יולי 24</a:t>
            </a:fld>
            <a:endParaRPr lang="he-IL"/>
          </a:p>
        </p:txBody>
      </p:sp>
      <p:sp>
        <p:nvSpPr>
          <p:cNvPr id="3" name="Footer Placeholder 2">
            <a:extLst>
              <a:ext uri="{FF2B5EF4-FFF2-40B4-BE49-F238E27FC236}">
                <a16:creationId xmlns:a16="http://schemas.microsoft.com/office/drawing/2014/main" id="{D6A7A421-E788-7D3A-14CF-BD3F1D0BFB16}"/>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1BFA4285-93E5-C7C9-399E-AB194C145189}"/>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2378376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3B09-0F0B-BF65-E401-D65A025CA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C550AFD6-6DA3-6BF4-96FF-C229A21023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E2DD670C-4D7B-2FFC-ED70-889EFBFEA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86629-51BA-BF52-B696-A62900DFD0D7}"/>
              </a:ext>
            </a:extLst>
          </p:cNvPr>
          <p:cNvSpPr>
            <a:spLocks noGrp="1"/>
          </p:cNvSpPr>
          <p:nvPr>
            <p:ph type="dt" sz="half" idx="10"/>
          </p:nvPr>
        </p:nvSpPr>
        <p:spPr/>
        <p:txBody>
          <a:bodyPr/>
          <a:lstStyle/>
          <a:p>
            <a:fld id="{BFEE4BA8-A58A-4AAF-995E-CAB7415CD80D}" type="datetime8">
              <a:rPr lang="he-IL" smtClean="0"/>
              <a:t>22 יולי 24</a:t>
            </a:fld>
            <a:endParaRPr lang="he-IL"/>
          </a:p>
        </p:txBody>
      </p:sp>
      <p:sp>
        <p:nvSpPr>
          <p:cNvPr id="6" name="Footer Placeholder 5">
            <a:extLst>
              <a:ext uri="{FF2B5EF4-FFF2-40B4-BE49-F238E27FC236}">
                <a16:creationId xmlns:a16="http://schemas.microsoft.com/office/drawing/2014/main" id="{FEE8DBC0-4791-723D-73F9-13A640E2DB91}"/>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59EEA9B-1D95-4E53-475C-426B43711170}"/>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405147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0A92-986D-253C-AC38-2563B28C0A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2CF3F68F-89C2-4578-349D-7EFE288476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A0AD7093-C9E6-2341-8FA4-210CD1C3A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66BE58-4D92-881C-AAB2-A2C647B472F8}"/>
              </a:ext>
            </a:extLst>
          </p:cNvPr>
          <p:cNvSpPr>
            <a:spLocks noGrp="1"/>
          </p:cNvSpPr>
          <p:nvPr>
            <p:ph type="dt" sz="half" idx="10"/>
          </p:nvPr>
        </p:nvSpPr>
        <p:spPr/>
        <p:txBody>
          <a:bodyPr/>
          <a:lstStyle/>
          <a:p>
            <a:fld id="{3725FD8F-0F46-4BEE-8E00-93D566096623}" type="datetime8">
              <a:rPr lang="he-IL" smtClean="0"/>
              <a:t>22 יולי 24</a:t>
            </a:fld>
            <a:endParaRPr lang="he-IL"/>
          </a:p>
        </p:txBody>
      </p:sp>
      <p:sp>
        <p:nvSpPr>
          <p:cNvPr id="6" name="Footer Placeholder 5">
            <a:extLst>
              <a:ext uri="{FF2B5EF4-FFF2-40B4-BE49-F238E27FC236}">
                <a16:creationId xmlns:a16="http://schemas.microsoft.com/office/drawing/2014/main" id="{CCC103BA-1360-F13A-304F-A6CB6D55023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EC8F1E76-CCE6-72D8-58ED-B4902678B193}"/>
              </a:ext>
            </a:extLst>
          </p:cNvPr>
          <p:cNvSpPr>
            <a:spLocks noGrp="1"/>
          </p:cNvSpPr>
          <p:nvPr>
            <p:ph type="sldNum" sz="quarter" idx="12"/>
          </p:nvPr>
        </p:nvSpPr>
        <p:spPr/>
        <p:txBody>
          <a:bodyPr/>
          <a:lstStyle/>
          <a:p>
            <a:fld id="{1CC24C3C-60E1-4892-AEC8-068132A128A1}" type="slidenum">
              <a:rPr lang="he-IL" smtClean="0"/>
              <a:t>‹#›</a:t>
            </a:fld>
            <a:endParaRPr lang="he-IL"/>
          </a:p>
        </p:txBody>
      </p:sp>
    </p:spTree>
    <p:extLst>
      <p:ext uri="{BB962C8B-B14F-4D97-AF65-F5344CB8AC3E}">
        <p14:creationId xmlns:p14="http://schemas.microsoft.com/office/powerpoint/2010/main" val="3455263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BCF92-6768-7C8E-F1CD-47A437650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B4CB9C5-37BE-76FA-E858-7B8DB8DD4C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7C62C81-3FDF-F56B-FE11-B8864E2114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317A78C-7226-47D7-B30D-C60E92DCE9BC}" type="datetime8">
              <a:rPr lang="he-IL" smtClean="0"/>
              <a:t>22 יולי 24</a:t>
            </a:fld>
            <a:endParaRPr lang="he-IL"/>
          </a:p>
        </p:txBody>
      </p:sp>
      <p:sp>
        <p:nvSpPr>
          <p:cNvPr id="5" name="Footer Placeholder 4">
            <a:extLst>
              <a:ext uri="{FF2B5EF4-FFF2-40B4-BE49-F238E27FC236}">
                <a16:creationId xmlns:a16="http://schemas.microsoft.com/office/drawing/2014/main" id="{6D6B2D93-ADD6-D54C-85B3-97FB9D590A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939A98AF-F36F-2D8B-E9AD-5D09930A6B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C24C3C-60E1-4892-AEC8-068132A128A1}" type="slidenum">
              <a:rPr lang="he-IL" smtClean="0"/>
              <a:t>‹#›</a:t>
            </a:fld>
            <a:endParaRPr lang="he-IL"/>
          </a:p>
        </p:txBody>
      </p:sp>
    </p:spTree>
    <p:extLst>
      <p:ext uri="{BB962C8B-B14F-4D97-AF65-F5344CB8AC3E}">
        <p14:creationId xmlns:p14="http://schemas.microsoft.com/office/powerpoint/2010/main" val="7532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#21</a:t>
            </a:r>
            <a:br>
              <a:rPr lang="en-US" sz="3200" b="1" dirty="0">
                <a:solidFill>
                  <a:srgbClr val="0070C0"/>
                </a:solidFill>
              </a:rPr>
            </a:br>
            <a:r>
              <a:rPr lang="en-US" sz="3200" b="1" dirty="0">
                <a:solidFill>
                  <a:srgbClr val="0070C0"/>
                </a:solidFill>
              </a:rPr>
              <a:t>Pixel to Pixel Operations (Part 1)</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D2A23B-7FBC-3C99-53A4-FD20E41E9CE1}"/>
              </a:ext>
            </a:extLst>
          </p:cNvPr>
          <p:cNvSpPr>
            <a:spLocks noGrp="1"/>
          </p:cNvSpPr>
          <p:nvPr>
            <p:ph type="sldNum" sz="quarter" idx="12"/>
          </p:nvPr>
        </p:nvSpPr>
        <p:spPr>
          <a:xfrm>
            <a:off x="11833698" y="6492875"/>
            <a:ext cx="358302" cy="365125"/>
          </a:xfrm>
        </p:spPr>
        <p:txBody>
          <a:bodyPr/>
          <a:lstStyle/>
          <a:p>
            <a:fld id="{1CC24C3C-60E1-4892-AEC8-068132A128A1}" type="slidenum">
              <a:rPr lang="he-IL" sz="1400" smtClean="0"/>
              <a:t>10</a:t>
            </a:fld>
            <a:endParaRPr lang="he-IL" sz="1400"/>
          </a:p>
        </p:txBody>
      </p:sp>
      <p:pic>
        <p:nvPicPr>
          <p:cNvPr id="6" name="Picture 5">
            <a:extLst>
              <a:ext uri="{FF2B5EF4-FFF2-40B4-BE49-F238E27FC236}">
                <a16:creationId xmlns:a16="http://schemas.microsoft.com/office/drawing/2014/main" id="{87920672-DBA8-4489-5C52-BFCB8EC7F1C3}"/>
              </a:ext>
            </a:extLst>
          </p:cNvPr>
          <p:cNvPicPr>
            <a:picLocks noChangeAspect="1"/>
          </p:cNvPicPr>
          <p:nvPr/>
        </p:nvPicPr>
        <p:blipFill rotWithShape="1">
          <a:blip r:embed="rId2"/>
          <a:srcRect t="19001"/>
          <a:stretch/>
        </p:blipFill>
        <p:spPr>
          <a:xfrm>
            <a:off x="0" y="1804429"/>
            <a:ext cx="9941668" cy="2720046"/>
          </a:xfrm>
          <a:prstGeom prst="rect">
            <a:avLst/>
          </a:prstGeom>
        </p:spPr>
      </p:pic>
      <p:pic>
        <p:nvPicPr>
          <p:cNvPr id="8" name="Picture 7">
            <a:extLst>
              <a:ext uri="{FF2B5EF4-FFF2-40B4-BE49-F238E27FC236}">
                <a16:creationId xmlns:a16="http://schemas.microsoft.com/office/drawing/2014/main" id="{922DF84E-7385-CD34-93BB-FCCF6A66F00E}"/>
              </a:ext>
            </a:extLst>
          </p:cNvPr>
          <p:cNvPicPr>
            <a:picLocks noChangeAspect="1"/>
          </p:cNvPicPr>
          <p:nvPr/>
        </p:nvPicPr>
        <p:blipFill>
          <a:blip r:embed="rId3"/>
          <a:stretch>
            <a:fillRect/>
          </a:stretch>
        </p:blipFill>
        <p:spPr>
          <a:xfrm>
            <a:off x="10010775" y="4380384"/>
            <a:ext cx="2181225" cy="2124075"/>
          </a:xfrm>
          <a:prstGeom prst="rect">
            <a:avLst/>
          </a:prstGeom>
        </p:spPr>
      </p:pic>
      <p:sp>
        <p:nvSpPr>
          <p:cNvPr id="9" name="Rectangle 8">
            <a:extLst>
              <a:ext uri="{FF2B5EF4-FFF2-40B4-BE49-F238E27FC236}">
                <a16:creationId xmlns:a16="http://schemas.microsoft.com/office/drawing/2014/main" id="{77D9A15F-F2FA-F7B3-1E1C-63C27EDAB9AF}"/>
              </a:ext>
            </a:extLst>
          </p:cNvPr>
          <p:cNvSpPr/>
          <p:nvPr/>
        </p:nvSpPr>
        <p:spPr>
          <a:xfrm>
            <a:off x="768484" y="1187076"/>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A211.bmp</a:t>
            </a:r>
            <a:endParaRPr lang="he-IL" dirty="0"/>
          </a:p>
        </p:txBody>
      </p:sp>
      <p:sp>
        <p:nvSpPr>
          <p:cNvPr id="10" name="Rectangle 9">
            <a:extLst>
              <a:ext uri="{FF2B5EF4-FFF2-40B4-BE49-F238E27FC236}">
                <a16:creationId xmlns:a16="http://schemas.microsoft.com/office/drawing/2014/main" id="{76FC572F-59A4-7E60-0A8F-52924733036F}"/>
              </a:ext>
            </a:extLst>
          </p:cNvPr>
          <p:cNvSpPr/>
          <p:nvPr/>
        </p:nvSpPr>
        <p:spPr>
          <a:xfrm>
            <a:off x="11098144" y="4698257"/>
            <a:ext cx="262645"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Straight Arrow Connector 10">
            <a:extLst>
              <a:ext uri="{FF2B5EF4-FFF2-40B4-BE49-F238E27FC236}">
                <a16:creationId xmlns:a16="http://schemas.microsoft.com/office/drawing/2014/main" id="{99EECE77-0676-5F8E-6EAC-C5ED79C5E0F2}"/>
              </a:ext>
            </a:extLst>
          </p:cNvPr>
          <p:cNvCxnSpPr/>
          <p:nvPr/>
        </p:nvCxnSpPr>
        <p:spPr>
          <a:xfrm flipH="1">
            <a:off x="11439728" y="3540665"/>
            <a:ext cx="408561" cy="115759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3262E0DE-F591-6164-99D7-7D0955F31770}"/>
              </a:ext>
            </a:extLst>
          </p:cNvPr>
          <p:cNvSpPr/>
          <p:nvPr/>
        </p:nvSpPr>
        <p:spPr>
          <a:xfrm>
            <a:off x="11167353" y="321965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3" name="Rectangle 12">
            <a:extLst>
              <a:ext uri="{FF2B5EF4-FFF2-40B4-BE49-F238E27FC236}">
                <a16:creationId xmlns:a16="http://schemas.microsoft.com/office/drawing/2014/main" id="{DB7EA7F0-7E0F-B22F-EBCD-C444E5F6839B}"/>
              </a:ext>
            </a:extLst>
          </p:cNvPr>
          <p:cNvSpPr/>
          <p:nvPr/>
        </p:nvSpPr>
        <p:spPr>
          <a:xfrm>
            <a:off x="10180552" y="260496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4" name="Straight Arrow Connector 13">
            <a:extLst>
              <a:ext uri="{FF2B5EF4-FFF2-40B4-BE49-F238E27FC236}">
                <a16:creationId xmlns:a16="http://schemas.microsoft.com/office/drawing/2014/main" id="{7CBA1854-5E19-E15C-CE6A-0A4D9EA8F557}"/>
              </a:ext>
            </a:extLst>
          </p:cNvPr>
          <p:cNvCxnSpPr>
            <a:cxnSpLocks/>
          </p:cNvCxnSpPr>
          <p:nvPr/>
        </p:nvCxnSpPr>
        <p:spPr>
          <a:xfrm>
            <a:off x="10583694" y="2925977"/>
            <a:ext cx="357" cy="2176585"/>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B290D0AC-93EB-78D0-ACCD-7CE259812A89}"/>
              </a:ext>
            </a:extLst>
          </p:cNvPr>
          <p:cNvSpPr/>
          <p:nvPr/>
        </p:nvSpPr>
        <p:spPr>
          <a:xfrm>
            <a:off x="10583694" y="5252733"/>
            <a:ext cx="262646" cy="81712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Google Shape;104;p3">
            <a:extLst>
              <a:ext uri="{FF2B5EF4-FFF2-40B4-BE49-F238E27FC236}">
                <a16:creationId xmlns:a16="http://schemas.microsoft.com/office/drawing/2014/main" id="{CFB2BDBF-D21D-059D-1AB2-D024BE5591CA}"/>
              </a:ext>
            </a:extLst>
          </p:cNvPr>
          <p:cNvSpPr txBox="1"/>
          <p:nvPr/>
        </p:nvSpPr>
        <p:spPr>
          <a:xfrm>
            <a:off x="1490966" y="72494"/>
            <a:ext cx="8519809"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21.6 – A211.bmp</a:t>
            </a:r>
            <a:r>
              <a:rPr lang="en-US" sz="2800" b="1" u="sng" dirty="0">
                <a:solidFill>
                  <a:srgbClr val="0070C0"/>
                </a:solidFill>
                <a:latin typeface="Calibri"/>
                <a:ea typeface="Calibri"/>
                <a:cs typeface="Calibri"/>
                <a:sym typeface="Calibri"/>
              </a:rPr>
              <a:t> image and its profiles (row and column) </a:t>
            </a:r>
            <a:r>
              <a:rPr lang="en-US" sz="2800" b="1" i="0" u="sng" strike="noStrike" cap="none" dirty="0">
                <a:solidFill>
                  <a:srgbClr val="0070C0"/>
                </a:solidFill>
                <a:latin typeface="Calibri"/>
                <a:ea typeface="Calibri"/>
                <a:cs typeface="Calibri"/>
                <a:sym typeface="Calibri"/>
              </a:rPr>
              <a:t>– for a certain point (152,157)</a:t>
            </a:r>
            <a:endParaRPr sz="2800" b="0" i="0" u="sng" strike="noStrike" cap="none" dirty="0">
              <a:solidFill>
                <a:schemeClr val="dk1"/>
              </a:solidFill>
              <a:latin typeface="Corben"/>
              <a:ea typeface="Corben"/>
              <a:cs typeface="Corben"/>
              <a:sym typeface="Corben"/>
            </a:endParaRPr>
          </a:p>
        </p:txBody>
      </p:sp>
      <p:sp>
        <p:nvSpPr>
          <p:cNvPr id="5" name="TextBox 4">
            <a:extLst>
              <a:ext uri="{FF2B5EF4-FFF2-40B4-BE49-F238E27FC236}">
                <a16:creationId xmlns:a16="http://schemas.microsoft.com/office/drawing/2014/main" id="{CF146EBC-F451-270B-016F-70EDCE9451B6}"/>
              </a:ext>
            </a:extLst>
          </p:cNvPr>
          <p:cNvSpPr txBox="1"/>
          <p:nvPr/>
        </p:nvSpPr>
        <p:spPr>
          <a:xfrm>
            <a:off x="2835058" y="1073056"/>
            <a:ext cx="7668638"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value remains the same as the previous grayscale image ("A20gray"), indicating the LUT transformation didn't affect </a:t>
            </a:r>
            <a:r>
              <a:rPr lang="en-US" b="1" u="sng" dirty="0"/>
              <a:t>this particular</a:t>
            </a:r>
            <a:r>
              <a:rPr lang="en-US" dirty="0"/>
              <a:t> pixel's value.</a:t>
            </a:r>
            <a:endParaRPr lang="he-IL" dirty="0"/>
          </a:p>
        </p:txBody>
      </p:sp>
      <p:sp>
        <p:nvSpPr>
          <p:cNvPr id="16" name="TextBox 15">
            <a:extLst>
              <a:ext uri="{FF2B5EF4-FFF2-40B4-BE49-F238E27FC236}">
                <a16:creationId xmlns:a16="http://schemas.microsoft.com/office/drawing/2014/main" id="{0E143FD7-9FC6-147E-EF26-19B1595C26B4}"/>
              </a:ext>
            </a:extLst>
          </p:cNvPr>
          <p:cNvSpPr txBox="1"/>
          <p:nvPr/>
        </p:nvSpPr>
        <p:spPr>
          <a:xfrm>
            <a:off x="0" y="4821220"/>
            <a:ext cx="5817140"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t>Row Profile (Row = 152):</a:t>
            </a:r>
          </a:p>
          <a:p>
            <a:r>
              <a:rPr lang="en-US" dirty="0"/>
              <a:t>The row profile shows similar variations to the previous grayscale image ("A20gray"), but the intensity changes may appear more pronounced or compressed depending on the LUT applied. Peaks and valleys indicate regions of varying intensity, but overall the shape of the profile remains consistent with previous observations.</a:t>
            </a:r>
            <a:endParaRPr lang="he-IL" dirty="0"/>
          </a:p>
        </p:txBody>
      </p:sp>
      <p:sp>
        <p:nvSpPr>
          <p:cNvPr id="18" name="TextBox 17">
            <a:extLst>
              <a:ext uri="{FF2B5EF4-FFF2-40B4-BE49-F238E27FC236}">
                <a16:creationId xmlns:a16="http://schemas.microsoft.com/office/drawing/2014/main" id="{CCAE3958-AAFB-BAA7-D08C-FB1F11FE013C}"/>
              </a:ext>
            </a:extLst>
          </p:cNvPr>
          <p:cNvSpPr txBox="1"/>
          <p:nvPr/>
        </p:nvSpPr>
        <p:spPr>
          <a:xfrm>
            <a:off x="5849460" y="4544221"/>
            <a:ext cx="4150932"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chemeClr val="bg1"/>
                </a:solidFill>
              </a:rPr>
              <a:t>Column Profile (Column = 157):</a:t>
            </a:r>
          </a:p>
          <a:p>
            <a:r>
              <a:rPr lang="en-US" dirty="0">
                <a:solidFill>
                  <a:schemeClr val="bg1"/>
                </a:solidFill>
              </a:rPr>
              <a:t>The column profile follows a similar pattern to the row profile, showing varying intensity values. Peaks and valleys indicate changes in intensity along this column, which could be enhanced or diminished based on the LUT transformation.</a:t>
            </a:r>
            <a:endParaRPr lang="he-IL" dirty="0">
              <a:solidFill>
                <a:schemeClr val="bg1"/>
              </a:solidFill>
            </a:endParaRPr>
          </a:p>
        </p:txBody>
      </p:sp>
    </p:spTree>
    <p:extLst>
      <p:ext uri="{BB962C8B-B14F-4D97-AF65-F5344CB8AC3E}">
        <p14:creationId xmlns:p14="http://schemas.microsoft.com/office/powerpoint/2010/main" val="3413442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4CD60D1-4186-7D44-5E67-C1394FC7C604}"/>
              </a:ext>
            </a:extLst>
          </p:cNvPr>
          <p:cNvSpPr>
            <a:spLocks noGrp="1"/>
          </p:cNvSpPr>
          <p:nvPr>
            <p:ph type="sldNum" sz="quarter" idx="12"/>
          </p:nvPr>
        </p:nvSpPr>
        <p:spPr>
          <a:xfrm>
            <a:off x="11765604" y="6492875"/>
            <a:ext cx="426396" cy="365125"/>
          </a:xfrm>
        </p:spPr>
        <p:txBody>
          <a:bodyPr/>
          <a:lstStyle/>
          <a:p>
            <a:fld id="{1CC24C3C-60E1-4892-AEC8-068132A128A1}" type="slidenum">
              <a:rPr lang="he-IL" sz="1400" smtClean="0"/>
              <a:t>11</a:t>
            </a:fld>
            <a:endParaRPr lang="he-IL" sz="1400"/>
          </a:p>
        </p:txBody>
      </p:sp>
      <p:pic>
        <p:nvPicPr>
          <p:cNvPr id="6" name="Picture 5">
            <a:extLst>
              <a:ext uri="{FF2B5EF4-FFF2-40B4-BE49-F238E27FC236}">
                <a16:creationId xmlns:a16="http://schemas.microsoft.com/office/drawing/2014/main" id="{A42A7EC5-333D-EF34-E883-C9F1A099A415}"/>
              </a:ext>
            </a:extLst>
          </p:cNvPr>
          <p:cNvPicPr>
            <a:picLocks noChangeAspect="1"/>
          </p:cNvPicPr>
          <p:nvPr/>
        </p:nvPicPr>
        <p:blipFill rotWithShape="1">
          <a:blip r:embed="rId2"/>
          <a:srcRect t="17866"/>
          <a:stretch/>
        </p:blipFill>
        <p:spPr>
          <a:xfrm>
            <a:off x="0" y="1617036"/>
            <a:ext cx="9533106" cy="2642189"/>
          </a:xfrm>
          <a:prstGeom prst="rect">
            <a:avLst/>
          </a:prstGeom>
        </p:spPr>
      </p:pic>
      <p:pic>
        <p:nvPicPr>
          <p:cNvPr id="8" name="Picture 7">
            <a:extLst>
              <a:ext uri="{FF2B5EF4-FFF2-40B4-BE49-F238E27FC236}">
                <a16:creationId xmlns:a16="http://schemas.microsoft.com/office/drawing/2014/main" id="{8B9E6F09-E481-F63A-DB06-C940D24321C0}"/>
              </a:ext>
            </a:extLst>
          </p:cNvPr>
          <p:cNvPicPr>
            <a:picLocks noChangeAspect="1"/>
          </p:cNvPicPr>
          <p:nvPr/>
        </p:nvPicPr>
        <p:blipFill>
          <a:blip r:embed="rId3"/>
          <a:stretch>
            <a:fillRect/>
          </a:stretch>
        </p:blipFill>
        <p:spPr>
          <a:xfrm>
            <a:off x="9782377" y="4069400"/>
            <a:ext cx="2409623" cy="2357240"/>
          </a:xfrm>
          <a:prstGeom prst="rect">
            <a:avLst/>
          </a:prstGeom>
        </p:spPr>
      </p:pic>
      <p:sp>
        <p:nvSpPr>
          <p:cNvPr id="9" name="Rectangle 8">
            <a:extLst>
              <a:ext uri="{FF2B5EF4-FFF2-40B4-BE49-F238E27FC236}">
                <a16:creationId xmlns:a16="http://schemas.microsoft.com/office/drawing/2014/main" id="{6DA7A1A6-9016-FF19-9E8E-E34D3F78CEBD}"/>
              </a:ext>
            </a:extLst>
          </p:cNvPr>
          <p:cNvSpPr/>
          <p:nvPr/>
        </p:nvSpPr>
        <p:spPr>
          <a:xfrm>
            <a:off x="750650" y="1164699"/>
            <a:ext cx="1447800"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A212.bmp</a:t>
            </a:r>
            <a:endParaRPr lang="he-IL" dirty="0"/>
          </a:p>
        </p:txBody>
      </p:sp>
      <p:sp>
        <p:nvSpPr>
          <p:cNvPr id="10" name="Rectangle 9">
            <a:extLst>
              <a:ext uri="{FF2B5EF4-FFF2-40B4-BE49-F238E27FC236}">
                <a16:creationId xmlns:a16="http://schemas.microsoft.com/office/drawing/2014/main" id="{300FA21F-DCD9-2923-684A-70FD1A48E31F}"/>
              </a:ext>
            </a:extLst>
          </p:cNvPr>
          <p:cNvSpPr/>
          <p:nvPr/>
        </p:nvSpPr>
        <p:spPr>
          <a:xfrm>
            <a:off x="11030050" y="4405124"/>
            <a:ext cx="262645"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1" name="Straight Arrow Connector 10">
            <a:extLst>
              <a:ext uri="{FF2B5EF4-FFF2-40B4-BE49-F238E27FC236}">
                <a16:creationId xmlns:a16="http://schemas.microsoft.com/office/drawing/2014/main" id="{F1C3B064-36C2-4D52-6C4A-2107267AAE24}"/>
              </a:ext>
            </a:extLst>
          </p:cNvPr>
          <p:cNvCxnSpPr/>
          <p:nvPr/>
        </p:nvCxnSpPr>
        <p:spPr>
          <a:xfrm flipH="1">
            <a:off x="11371634" y="3247532"/>
            <a:ext cx="408561" cy="115759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66976849-43B2-2D02-A306-34F4D3177D83}"/>
              </a:ext>
            </a:extLst>
          </p:cNvPr>
          <p:cNvSpPr/>
          <p:nvPr/>
        </p:nvSpPr>
        <p:spPr>
          <a:xfrm>
            <a:off x="11099259" y="2926519"/>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3" name="Rectangle 12">
            <a:extLst>
              <a:ext uri="{FF2B5EF4-FFF2-40B4-BE49-F238E27FC236}">
                <a16:creationId xmlns:a16="http://schemas.microsoft.com/office/drawing/2014/main" id="{35D29810-D039-318E-5AB4-919796F31B80}"/>
              </a:ext>
            </a:extLst>
          </p:cNvPr>
          <p:cNvSpPr/>
          <p:nvPr/>
        </p:nvSpPr>
        <p:spPr>
          <a:xfrm>
            <a:off x="9676891" y="3060281"/>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4" name="Straight Arrow Connector 13">
            <a:extLst>
              <a:ext uri="{FF2B5EF4-FFF2-40B4-BE49-F238E27FC236}">
                <a16:creationId xmlns:a16="http://schemas.microsoft.com/office/drawing/2014/main" id="{2E34ECDA-CB08-7C06-2029-F286328A7FB2}"/>
              </a:ext>
            </a:extLst>
          </p:cNvPr>
          <p:cNvCxnSpPr>
            <a:cxnSpLocks/>
          </p:cNvCxnSpPr>
          <p:nvPr/>
        </p:nvCxnSpPr>
        <p:spPr>
          <a:xfrm>
            <a:off x="10433524" y="3429000"/>
            <a:ext cx="0" cy="1611676"/>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8CD3E1B4-CC62-949E-2FA4-C7305E169312}"/>
              </a:ext>
            </a:extLst>
          </p:cNvPr>
          <p:cNvSpPr/>
          <p:nvPr/>
        </p:nvSpPr>
        <p:spPr>
          <a:xfrm>
            <a:off x="10433524" y="5068111"/>
            <a:ext cx="307633"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Google Shape;104;p3">
            <a:extLst>
              <a:ext uri="{FF2B5EF4-FFF2-40B4-BE49-F238E27FC236}">
                <a16:creationId xmlns:a16="http://schemas.microsoft.com/office/drawing/2014/main" id="{352D8498-7156-A91D-28DE-782C70869397}"/>
              </a:ext>
            </a:extLst>
          </p:cNvPr>
          <p:cNvSpPr txBox="1"/>
          <p:nvPr/>
        </p:nvSpPr>
        <p:spPr>
          <a:xfrm>
            <a:off x="1409698" y="40296"/>
            <a:ext cx="8784889"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21.6 – A212.bmp</a:t>
            </a:r>
            <a:r>
              <a:rPr lang="en-US" sz="2800" b="1" u="sng" dirty="0">
                <a:solidFill>
                  <a:srgbClr val="0070C0"/>
                </a:solidFill>
                <a:latin typeface="Calibri"/>
                <a:ea typeface="Calibri"/>
                <a:cs typeface="Calibri"/>
                <a:sym typeface="Calibri"/>
              </a:rPr>
              <a:t> image and its profiles (row and column)</a:t>
            </a:r>
          </a:p>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 for a certain point (152,157)</a:t>
            </a:r>
            <a:endParaRPr sz="2800" b="0" i="0" u="sng" strike="noStrike" cap="none" dirty="0">
              <a:solidFill>
                <a:schemeClr val="dk1"/>
              </a:solidFill>
              <a:latin typeface="Corben"/>
              <a:ea typeface="Corben"/>
              <a:cs typeface="Corben"/>
              <a:sym typeface="Corben"/>
            </a:endParaRPr>
          </a:p>
        </p:txBody>
      </p:sp>
      <p:sp>
        <p:nvSpPr>
          <p:cNvPr id="5" name="TextBox 4">
            <a:extLst>
              <a:ext uri="{FF2B5EF4-FFF2-40B4-BE49-F238E27FC236}">
                <a16:creationId xmlns:a16="http://schemas.microsoft.com/office/drawing/2014/main" id="{0AD02D62-CA31-6C2A-5BEB-897F7608D4E3}"/>
              </a:ext>
            </a:extLst>
          </p:cNvPr>
          <p:cNvSpPr txBox="1"/>
          <p:nvPr/>
        </p:nvSpPr>
        <p:spPr>
          <a:xfrm>
            <a:off x="2430294" y="955596"/>
            <a:ext cx="733141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grayscale value is slightly lower than the previous value of 81, indicating some adjustment due to the Min-Max algorithm.</a:t>
            </a:r>
            <a:endParaRPr lang="he-IL" dirty="0"/>
          </a:p>
        </p:txBody>
      </p:sp>
      <p:sp>
        <p:nvSpPr>
          <p:cNvPr id="16" name="TextBox 15">
            <a:extLst>
              <a:ext uri="{FF2B5EF4-FFF2-40B4-BE49-F238E27FC236}">
                <a16:creationId xmlns:a16="http://schemas.microsoft.com/office/drawing/2014/main" id="{A9196EFD-C098-0DC8-2899-5C7B85A863D3}"/>
              </a:ext>
            </a:extLst>
          </p:cNvPr>
          <p:cNvSpPr txBox="1"/>
          <p:nvPr/>
        </p:nvSpPr>
        <p:spPr>
          <a:xfrm>
            <a:off x="37313" y="4644112"/>
            <a:ext cx="5122171"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Row Profile (Row = 152):</a:t>
            </a:r>
          </a:p>
          <a:p>
            <a:r>
              <a:rPr lang="en-US" b="0" u="none" dirty="0"/>
              <a:t>The row profile shows significant variation, similar to the previous grayscale images. Peaks and valleys indicate regions of varying intensity along this row. The adjustments due to the Min-Max algorithm might have made some intensity changes more pronounced.</a:t>
            </a:r>
            <a:endParaRPr lang="he-IL" b="0" u="none" dirty="0"/>
          </a:p>
        </p:txBody>
      </p:sp>
      <p:sp>
        <p:nvSpPr>
          <p:cNvPr id="18" name="TextBox 17">
            <a:extLst>
              <a:ext uri="{FF2B5EF4-FFF2-40B4-BE49-F238E27FC236}">
                <a16:creationId xmlns:a16="http://schemas.microsoft.com/office/drawing/2014/main" id="{863E5E8F-B725-EE33-3734-1C01EB01C58D}"/>
              </a:ext>
            </a:extLst>
          </p:cNvPr>
          <p:cNvSpPr txBox="1"/>
          <p:nvPr/>
        </p:nvSpPr>
        <p:spPr>
          <a:xfrm>
            <a:off x="5315754" y="4405124"/>
            <a:ext cx="4121896"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157):</a:t>
            </a:r>
          </a:p>
          <a:p>
            <a:r>
              <a:rPr lang="en-US" b="0" u="none" dirty="0"/>
              <a:t>The column profile follows a similar pattern to the row profile, showing varying intensity </a:t>
            </a:r>
            <a:r>
              <a:rPr lang="en-US" b="0" u="none" dirty="0" err="1"/>
              <a:t>values.The</a:t>
            </a:r>
            <a:r>
              <a:rPr lang="en-US" b="0" u="none" dirty="0"/>
              <a:t> Min-Max algorithm likely increased the contrast, making the transitions between different intensity levels more noticeable.</a:t>
            </a:r>
            <a:endParaRPr lang="he-IL" b="0" u="none" dirty="0"/>
          </a:p>
        </p:txBody>
      </p:sp>
    </p:spTree>
    <p:extLst>
      <p:ext uri="{BB962C8B-B14F-4D97-AF65-F5344CB8AC3E}">
        <p14:creationId xmlns:p14="http://schemas.microsoft.com/office/powerpoint/2010/main" val="197601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8F21C6-9F92-A49A-3DEF-D01801FA365C}"/>
              </a:ext>
            </a:extLst>
          </p:cNvPr>
          <p:cNvSpPr>
            <a:spLocks noGrp="1"/>
          </p:cNvSpPr>
          <p:nvPr>
            <p:ph type="sldNum" sz="quarter" idx="12"/>
          </p:nvPr>
        </p:nvSpPr>
        <p:spPr>
          <a:xfrm>
            <a:off x="11765604" y="0"/>
            <a:ext cx="426396" cy="365125"/>
          </a:xfrm>
        </p:spPr>
        <p:txBody>
          <a:bodyPr/>
          <a:lstStyle/>
          <a:p>
            <a:fld id="{1CC24C3C-60E1-4892-AEC8-068132A128A1}" type="slidenum">
              <a:rPr lang="he-IL" sz="1400" smtClean="0"/>
              <a:t>12</a:t>
            </a:fld>
            <a:endParaRPr lang="he-IL" sz="1400"/>
          </a:p>
        </p:txBody>
      </p:sp>
      <p:pic>
        <p:nvPicPr>
          <p:cNvPr id="5" name="Picture 4">
            <a:extLst>
              <a:ext uri="{FF2B5EF4-FFF2-40B4-BE49-F238E27FC236}">
                <a16:creationId xmlns:a16="http://schemas.microsoft.com/office/drawing/2014/main" id="{46F11291-3680-E98B-6089-8F7FD04F5B84}"/>
              </a:ext>
            </a:extLst>
          </p:cNvPr>
          <p:cNvPicPr>
            <a:picLocks noChangeAspect="1"/>
          </p:cNvPicPr>
          <p:nvPr/>
        </p:nvPicPr>
        <p:blipFill rotWithShape="1">
          <a:blip r:embed="rId2"/>
          <a:srcRect t="18347"/>
          <a:stretch/>
        </p:blipFill>
        <p:spPr>
          <a:xfrm>
            <a:off x="3132308" y="4863831"/>
            <a:ext cx="7237378" cy="1994169"/>
          </a:xfrm>
          <a:prstGeom prst="rect">
            <a:avLst/>
          </a:prstGeom>
        </p:spPr>
      </p:pic>
      <p:sp>
        <p:nvSpPr>
          <p:cNvPr id="6" name="Rectangle 5">
            <a:extLst>
              <a:ext uri="{FF2B5EF4-FFF2-40B4-BE49-F238E27FC236}">
                <a16:creationId xmlns:a16="http://schemas.microsoft.com/office/drawing/2014/main" id="{75E23C3D-07DE-B395-9903-1764B219E9BF}"/>
              </a:ext>
            </a:extLst>
          </p:cNvPr>
          <p:cNvSpPr/>
          <p:nvPr/>
        </p:nvSpPr>
        <p:spPr>
          <a:xfrm>
            <a:off x="326687" y="5386594"/>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A2121.bmp</a:t>
            </a:r>
            <a:endParaRPr lang="he-IL" dirty="0"/>
          </a:p>
        </p:txBody>
      </p:sp>
      <p:pic>
        <p:nvPicPr>
          <p:cNvPr id="7" name="Picture 6">
            <a:extLst>
              <a:ext uri="{FF2B5EF4-FFF2-40B4-BE49-F238E27FC236}">
                <a16:creationId xmlns:a16="http://schemas.microsoft.com/office/drawing/2014/main" id="{E90F64AE-2152-BAC2-C9A5-D3C393B053A0}"/>
              </a:ext>
            </a:extLst>
          </p:cNvPr>
          <p:cNvPicPr>
            <a:picLocks noChangeAspect="1"/>
          </p:cNvPicPr>
          <p:nvPr/>
        </p:nvPicPr>
        <p:blipFill rotWithShape="1">
          <a:blip r:embed="rId3"/>
          <a:srcRect t="18427"/>
          <a:stretch/>
        </p:blipFill>
        <p:spPr>
          <a:xfrm>
            <a:off x="3132308" y="2602149"/>
            <a:ext cx="7237378" cy="1994169"/>
          </a:xfrm>
          <a:prstGeom prst="rect">
            <a:avLst/>
          </a:prstGeom>
        </p:spPr>
      </p:pic>
      <p:sp>
        <p:nvSpPr>
          <p:cNvPr id="8" name="Rectangle 7">
            <a:extLst>
              <a:ext uri="{FF2B5EF4-FFF2-40B4-BE49-F238E27FC236}">
                <a16:creationId xmlns:a16="http://schemas.microsoft.com/office/drawing/2014/main" id="{9D7F7FB1-7736-813C-79A9-035521A6D0D8}"/>
              </a:ext>
            </a:extLst>
          </p:cNvPr>
          <p:cNvSpPr/>
          <p:nvPr/>
        </p:nvSpPr>
        <p:spPr>
          <a:xfrm>
            <a:off x="530157" y="2807147"/>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A2111.bmp</a:t>
            </a:r>
            <a:endParaRPr lang="he-IL" dirty="0"/>
          </a:p>
        </p:txBody>
      </p:sp>
      <p:sp>
        <p:nvSpPr>
          <p:cNvPr id="9" name="Rectangle 8">
            <a:extLst>
              <a:ext uri="{FF2B5EF4-FFF2-40B4-BE49-F238E27FC236}">
                <a16:creationId xmlns:a16="http://schemas.microsoft.com/office/drawing/2014/main" id="{08D9B62B-8CE9-3932-37D3-872C40E0C2B9}"/>
              </a:ext>
            </a:extLst>
          </p:cNvPr>
          <p:cNvSpPr/>
          <p:nvPr/>
        </p:nvSpPr>
        <p:spPr>
          <a:xfrm>
            <a:off x="0" y="5921264"/>
            <a:ext cx="2694562"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With </a:t>
            </a:r>
            <a:r>
              <a:rPr lang="en-US" dirty="0" err="1"/>
              <a:t>min_max_algorithm</a:t>
            </a:r>
            <a:endParaRPr lang="he-IL" dirty="0"/>
          </a:p>
        </p:txBody>
      </p:sp>
      <p:sp>
        <p:nvSpPr>
          <p:cNvPr id="10" name="Rectangle 9">
            <a:extLst>
              <a:ext uri="{FF2B5EF4-FFF2-40B4-BE49-F238E27FC236}">
                <a16:creationId xmlns:a16="http://schemas.microsoft.com/office/drawing/2014/main" id="{E5CC3D08-27B7-DF8A-79EC-B87BCAFBAB1F}"/>
              </a:ext>
            </a:extLst>
          </p:cNvPr>
          <p:cNvSpPr/>
          <p:nvPr/>
        </p:nvSpPr>
        <p:spPr>
          <a:xfrm>
            <a:off x="-10537" y="3377236"/>
            <a:ext cx="2694562" cy="532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With spoiled_Image algorithm</a:t>
            </a:r>
            <a:endParaRPr lang="he-IL" dirty="0"/>
          </a:p>
        </p:txBody>
      </p:sp>
      <p:sp>
        <p:nvSpPr>
          <p:cNvPr id="11" name="Rectangle 10">
            <a:extLst>
              <a:ext uri="{FF2B5EF4-FFF2-40B4-BE49-F238E27FC236}">
                <a16:creationId xmlns:a16="http://schemas.microsoft.com/office/drawing/2014/main" id="{53AFA66E-5951-9FC9-06B1-E12FF056F2DD}"/>
              </a:ext>
            </a:extLst>
          </p:cNvPr>
          <p:cNvSpPr/>
          <p:nvPr/>
        </p:nvSpPr>
        <p:spPr>
          <a:xfrm>
            <a:off x="10762845" y="3599234"/>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(152,157)</a:t>
            </a:r>
            <a:endParaRPr lang="he-IL" dirty="0"/>
          </a:p>
        </p:txBody>
      </p:sp>
      <p:sp>
        <p:nvSpPr>
          <p:cNvPr id="12" name="Rectangle 11">
            <a:extLst>
              <a:ext uri="{FF2B5EF4-FFF2-40B4-BE49-F238E27FC236}">
                <a16:creationId xmlns:a16="http://schemas.microsoft.com/office/drawing/2014/main" id="{3805F30E-881E-B6BE-45E3-78365987FD32}"/>
              </a:ext>
            </a:extLst>
          </p:cNvPr>
          <p:cNvSpPr/>
          <p:nvPr/>
        </p:nvSpPr>
        <p:spPr>
          <a:xfrm>
            <a:off x="124839" y="6387792"/>
            <a:ext cx="2037944" cy="261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(79,79,79)=R,G,B</a:t>
            </a:r>
            <a:endParaRPr lang="he-IL" dirty="0"/>
          </a:p>
        </p:txBody>
      </p:sp>
      <p:sp>
        <p:nvSpPr>
          <p:cNvPr id="19" name="Rectangle 18">
            <a:extLst>
              <a:ext uri="{FF2B5EF4-FFF2-40B4-BE49-F238E27FC236}">
                <a16:creationId xmlns:a16="http://schemas.microsoft.com/office/drawing/2014/main" id="{032042AE-1337-6278-963A-117B5452725E}"/>
              </a:ext>
            </a:extLst>
          </p:cNvPr>
          <p:cNvSpPr/>
          <p:nvPr/>
        </p:nvSpPr>
        <p:spPr>
          <a:xfrm>
            <a:off x="326687" y="4061039"/>
            <a:ext cx="1953638" cy="313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(81,81,81)=R,G,B</a:t>
            </a:r>
            <a:endParaRPr lang="he-IL" dirty="0"/>
          </a:p>
        </p:txBody>
      </p:sp>
      <p:pic>
        <p:nvPicPr>
          <p:cNvPr id="20" name="Picture 19">
            <a:extLst>
              <a:ext uri="{FF2B5EF4-FFF2-40B4-BE49-F238E27FC236}">
                <a16:creationId xmlns:a16="http://schemas.microsoft.com/office/drawing/2014/main" id="{ED8CEBAB-CA2A-A647-4AEA-F77E3BC7EC55}"/>
              </a:ext>
            </a:extLst>
          </p:cNvPr>
          <p:cNvPicPr>
            <a:picLocks noChangeAspect="1"/>
          </p:cNvPicPr>
          <p:nvPr/>
        </p:nvPicPr>
        <p:blipFill rotWithShape="1">
          <a:blip r:embed="rId4"/>
          <a:srcRect t="19909" r="1129"/>
          <a:stretch/>
        </p:blipFill>
        <p:spPr>
          <a:xfrm>
            <a:off x="3132308" y="530509"/>
            <a:ext cx="7237378" cy="1994169"/>
          </a:xfrm>
          <a:prstGeom prst="rect">
            <a:avLst/>
          </a:prstGeom>
        </p:spPr>
      </p:pic>
      <p:sp>
        <p:nvSpPr>
          <p:cNvPr id="21" name="Rectangle 20">
            <a:extLst>
              <a:ext uri="{FF2B5EF4-FFF2-40B4-BE49-F238E27FC236}">
                <a16:creationId xmlns:a16="http://schemas.microsoft.com/office/drawing/2014/main" id="{DF9D9CBA-EAD5-CE5A-45A0-FC7079F9D352}"/>
              </a:ext>
            </a:extLst>
          </p:cNvPr>
          <p:cNvSpPr/>
          <p:nvPr/>
        </p:nvSpPr>
        <p:spPr>
          <a:xfrm>
            <a:off x="530157" y="622833"/>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A201gray.bmp</a:t>
            </a:r>
          </a:p>
        </p:txBody>
      </p:sp>
      <p:sp>
        <p:nvSpPr>
          <p:cNvPr id="22" name="Rectangle 21">
            <a:extLst>
              <a:ext uri="{FF2B5EF4-FFF2-40B4-BE49-F238E27FC236}">
                <a16:creationId xmlns:a16="http://schemas.microsoft.com/office/drawing/2014/main" id="{6167FC72-2DCF-2305-87B0-36C37A89E3B1}"/>
              </a:ext>
            </a:extLst>
          </p:cNvPr>
          <p:cNvSpPr/>
          <p:nvPr/>
        </p:nvSpPr>
        <p:spPr>
          <a:xfrm>
            <a:off x="-10538" y="1192922"/>
            <a:ext cx="2987201" cy="532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Original gray image (without further manipulation)</a:t>
            </a:r>
            <a:endParaRPr lang="he-IL" dirty="0"/>
          </a:p>
        </p:txBody>
      </p:sp>
      <p:sp>
        <p:nvSpPr>
          <p:cNvPr id="23" name="Rectangle 22">
            <a:extLst>
              <a:ext uri="{FF2B5EF4-FFF2-40B4-BE49-F238E27FC236}">
                <a16:creationId xmlns:a16="http://schemas.microsoft.com/office/drawing/2014/main" id="{474ADDBA-3DDD-E5E4-AF51-901B40B331CB}"/>
              </a:ext>
            </a:extLst>
          </p:cNvPr>
          <p:cNvSpPr/>
          <p:nvPr/>
        </p:nvSpPr>
        <p:spPr>
          <a:xfrm>
            <a:off x="326687" y="1876725"/>
            <a:ext cx="1953638" cy="313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(81,81,81)=R,G,B</a:t>
            </a:r>
            <a:endParaRPr lang="he-IL" dirty="0"/>
          </a:p>
        </p:txBody>
      </p:sp>
      <p:sp>
        <p:nvSpPr>
          <p:cNvPr id="2" name="Google Shape;104;p3">
            <a:extLst>
              <a:ext uri="{FF2B5EF4-FFF2-40B4-BE49-F238E27FC236}">
                <a16:creationId xmlns:a16="http://schemas.microsoft.com/office/drawing/2014/main" id="{F534E569-0922-47C3-32F7-4F077D237B39}"/>
              </a:ext>
            </a:extLst>
          </p:cNvPr>
          <p:cNvSpPr txBox="1"/>
          <p:nvPr/>
        </p:nvSpPr>
        <p:spPr>
          <a:xfrm>
            <a:off x="1575069" y="-75792"/>
            <a:ext cx="979575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21.7 – comparison of the results – for a certain point (152,157)</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50927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21B576-4C1A-9C80-C189-1C152506D7BE}"/>
              </a:ext>
            </a:extLst>
          </p:cNvPr>
          <p:cNvSpPr>
            <a:spLocks noGrp="1"/>
          </p:cNvSpPr>
          <p:nvPr>
            <p:ph type="sldNum" sz="quarter" idx="12"/>
          </p:nvPr>
        </p:nvSpPr>
        <p:spPr>
          <a:xfrm>
            <a:off x="11731557" y="0"/>
            <a:ext cx="460443" cy="365125"/>
          </a:xfrm>
        </p:spPr>
        <p:txBody>
          <a:bodyPr/>
          <a:lstStyle/>
          <a:p>
            <a:fld id="{1CC24C3C-60E1-4892-AEC8-068132A128A1}" type="slidenum">
              <a:rPr lang="he-IL" sz="1400" smtClean="0"/>
              <a:t>13</a:t>
            </a:fld>
            <a:endParaRPr lang="he-IL" sz="1400"/>
          </a:p>
        </p:txBody>
      </p:sp>
      <p:sp>
        <p:nvSpPr>
          <p:cNvPr id="11" name="Rectangle 10">
            <a:extLst>
              <a:ext uri="{FF2B5EF4-FFF2-40B4-BE49-F238E27FC236}">
                <a16:creationId xmlns:a16="http://schemas.microsoft.com/office/drawing/2014/main" id="{381FCEF0-775C-9080-45D7-3F8272012A5D}"/>
              </a:ext>
            </a:extLst>
          </p:cNvPr>
          <p:cNvSpPr/>
          <p:nvPr/>
        </p:nvSpPr>
        <p:spPr>
          <a:xfrm>
            <a:off x="0" y="995144"/>
            <a:ext cx="3348976"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A20.bmp (original color image)</a:t>
            </a:r>
            <a:endParaRPr lang="he-IL" dirty="0"/>
          </a:p>
        </p:txBody>
      </p:sp>
      <p:sp>
        <p:nvSpPr>
          <p:cNvPr id="2" name="Google Shape;104;p3">
            <a:extLst>
              <a:ext uri="{FF2B5EF4-FFF2-40B4-BE49-F238E27FC236}">
                <a16:creationId xmlns:a16="http://schemas.microsoft.com/office/drawing/2014/main" id="{94D49D51-84BA-412F-5515-CAC3C606A37E}"/>
              </a:ext>
            </a:extLst>
          </p:cNvPr>
          <p:cNvSpPr txBox="1"/>
          <p:nvPr/>
        </p:nvSpPr>
        <p:spPr>
          <a:xfrm>
            <a:off x="1932561" y="0"/>
            <a:ext cx="8326878"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21.8 – original </a:t>
            </a:r>
            <a:r>
              <a:rPr lang="en-US" sz="2800" b="1" u="sng" dirty="0">
                <a:solidFill>
                  <a:srgbClr val="0070C0"/>
                </a:solidFill>
                <a:latin typeface="Calibri"/>
                <a:ea typeface="Calibri"/>
                <a:cs typeface="Calibri"/>
                <a:sym typeface="Calibri"/>
              </a:rPr>
              <a:t>color image and its profiles (row and column)</a:t>
            </a:r>
            <a:r>
              <a:rPr lang="en-US" sz="2800" b="1" i="0" u="sng" strike="noStrike" cap="none" dirty="0">
                <a:solidFill>
                  <a:srgbClr val="0070C0"/>
                </a:solidFill>
                <a:latin typeface="Calibri"/>
                <a:ea typeface="Calibri"/>
                <a:cs typeface="Calibri"/>
                <a:sym typeface="Calibri"/>
              </a:rPr>
              <a:t> – for a certain point (48,279)</a:t>
            </a:r>
            <a:endParaRPr sz="2800" b="0" i="0" u="sng" strike="noStrike" cap="none" dirty="0">
              <a:solidFill>
                <a:schemeClr val="dk1"/>
              </a:solidFill>
              <a:latin typeface="Corben"/>
              <a:ea typeface="Corben"/>
              <a:cs typeface="Corben"/>
              <a:sym typeface="Corben"/>
            </a:endParaRPr>
          </a:p>
        </p:txBody>
      </p:sp>
      <p:pic>
        <p:nvPicPr>
          <p:cNvPr id="9" name="Picture 8">
            <a:extLst>
              <a:ext uri="{FF2B5EF4-FFF2-40B4-BE49-F238E27FC236}">
                <a16:creationId xmlns:a16="http://schemas.microsoft.com/office/drawing/2014/main" id="{78347A20-4015-3E08-E65D-EE750F94F263}"/>
              </a:ext>
            </a:extLst>
          </p:cNvPr>
          <p:cNvPicPr>
            <a:picLocks noChangeAspect="1"/>
          </p:cNvPicPr>
          <p:nvPr/>
        </p:nvPicPr>
        <p:blipFill>
          <a:blip r:embed="rId2"/>
          <a:stretch>
            <a:fillRect/>
          </a:stretch>
        </p:blipFill>
        <p:spPr>
          <a:xfrm>
            <a:off x="9649770" y="1731337"/>
            <a:ext cx="2396246" cy="2626655"/>
          </a:xfrm>
          <a:prstGeom prst="rect">
            <a:avLst/>
          </a:prstGeom>
        </p:spPr>
      </p:pic>
      <p:pic>
        <p:nvPicPr>
          <p:cNvPr id="13" name="Picture 12">
            <a:extLst>
              <a:ext uri="{FF2B5EF4-FFF2-40B4-BE49-F238E27FC236}">
                <a16:creationId xmlns:a16="http://schemas.microsoft.com/office/drawing/2014/main" id="{E45D0778-F228-C3B5-4B52-C659F9BB6438}"/>
              </a:ext>
            </a:extLst>
          </p:cNvPr>
          <p:cNvPicPr>
            <a:picLocks noChangeAspect="1"/>
          </p:cNvPicPr>
          <p:nvPr/>
        </p:nvPicPr>
        <p:blipFill>
          <a:blip r:embed="rId3"/>
          <a:stretch>
            <a:fillRect/>
          </a:stretch>
        </p:blipFill>
        <p:spPr>
          <a:xfrm>
            <a:off x="19472" y="1807338"/>
            <a:ext cx="3105150" cy="2343150"/>
          </a:xfrm>
          <a:prstGeom prst="rect">
            <a:avLst/>
          </a:prstGeom>
        </p:spPr>
      </p:pic>
      <p:pic>
        <p:nvPicPr>
          <p:cNvPr id="15" name="Picture 14">
            <a:extLst>
              <a:ext uri="{FF2B5EF4-FFF2-40B4-BE49-F238E27FC236}">
                <a16:creationId xmlns:a16="http://schemas.microsoft.com/office/drawing/2014/main" id="{291B65AC-9972-427B-C621-EB3CC3BC1ACC}"/>
              </a:ext>
            </a:extLst>
          </p:cNvPr>
          <p:cNvPicPr>
            <a:picLocks noChangeAspect="1"/>
          </p:cNvPicPr>
          <p:nvPr/>
        </p:nvPicPr>
        <p:blipFill>
          <a:blip r:embed="rId4"/>
          <a:stretch>
            <a:fillRect/>
          </a:stretch>
        </p:blipFill>
        <p:spPr>
          <a:xfrm>
            <a:off x="3124622" y="1573840"/>
            <a:ext cx="6476595" cy="2914998"/>
          </a:xfrm>
          <a:prstGeom prst="rect">
            <a:avLst/>
          </a:prstGeom>
        </p:spPr>
      </p:pic>
      <p:grpSp>
        <p:nvGrpSpPr>
          <p:cNvPr id="16" name="Group 15">
            <a:extLst>
              <a:ext uri="{FF2B5EF4-FFF2-40B4-BE49-F238E27FC236}">
                <a16:creationId xmlns:a16="http://schemas.microsoft.com/office/drawing/2014/main" id="{93AACD76-44CA-D14B-3122-7FC4BAD4F931}"/>
              </a:ext>
            </a:extLst>
          </p:cNvPr>
          <p:cNvGrpSpPr/>
          <p:nvPr/>
        </p:nvGrpSpPr>
        <p:grpSpPr>
          <a:xfrm>
            <a:off x="9633754" y="351787"/>
            <a:ext cx="2105267" cy="3442000"/>
            <a:chOff x="9505240" y="1694204"/>
            <a:chExt cx="2105267" cy="3442000"/>
          </a:xfrm>
        </p:grpSpPr>
        <p:cxnSp>
          <p:nvCxnSpPr>
            <p:cNvPr id="17" name="Straight Arrow Connector 16">
              <a:extLst>
                <a:ext uri="{FF2B5EF4-FFF2-40B4-BE49-F238E27FC236}">
                  <a16:creationId xmlns:a16="http://schemas.microsoft.com/office/drawing/2014/main" id="{262028D3-02E2-74F9-4AAE-2BC14B584AB0}"/>
                </a:ext>
              </a:extLst>
            </p:cNvPr>
            <p:cNvCxnSpPr>
              <a:cxnSpLocks/>
            </p:cNvCxnSpPr>
            <p:nvPr/>
          </p:nvCxnSpPr>
          <p:spPr>
            <a:xfrm flipH="1">
              <a:off x="11181291" y="2053293"/>
              <a:ext cx="131977" cy="149730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46980122-1A4F-66B3-E4FF-D62D6174E56E}"/>
                </a:ext>
              </a:extLst>
            </p:cNvPr>
            <p:cNvSpPr/>
            <p:nvPr/>
          </p:nvSpPr>
          <p:spPr>
            <a:xfrm>
              <a:off x="10549512" y="1694204"/>
              <a:ext cx="1060995" cy="359089"/>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DE87486E-206B-B561-E851-7DFA3737043B}"/>
                </a:ext>
              </a:extLst>
            </p:cNvPr>
            <p:cNvSpPr/>
            <p:nvPr/>
          </p:nvSpPr>
          <p:spPr>
            <a:xfrm>
              <a:off x="9505240" y="2391540"/>
              <a:ext cx="1378812" cy="35908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37AC7B8B-458C-FFDE-41DC-3BB4C0FD7837}"/>
                </a:ext>
              </a:extLst>
            </p:cNvPr>
            <p:cNvCxnSpPr>
              <a:cxnSpLocks/>
            </p:cNvCxnSpPr>
            <p:nvPr/>
          </p:nvCxnSpPr>
          <p:spPr>
            <a:xfrm>
              <a:off x="10214043" y="2755851"/>
              <a:ext cx="16075" cy="132003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F3082616-5099-D0A4-657C-CE129F433A33}"/>
                </a:ext>
              </a:extLst>
            </p:cNvPr>
            <p:cNvSpPr/>
            <p:nvPr/>
          </p:nvSpPr>
          <p:spPr>
            <a:xfrm>
              <a:off x="10214043" y="4153711"/>
              <a:ext cx="335469" cy="982493"/>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Rectangle 21">
              <a:extLst>
                <a:ext uri="{FF2B5EF4-FFF2-40B4-BE49-F238E27FC236}">
                  <a16:creationId xmlns:a16="http://schemas.microsoft.com/office/drawing/2014/main" id="{67096FF0-205B-5C14-E636-19ABBA5A3E6E}"/>
                </a:ext>
              </a:extLst>
            </p:cNvPr>
            <p:cNvSpPr/>
            <p:nvPr/>
          </p:nvSpPr>
          <p:spPr>
            <a:xfrm>
              <a:off x="10765387" y="3550596"/>
              <a:ext cx="415904" cy="525294"/>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5" name="TextBox 24">
            <a:extLst>
              <a:ext uri="{FF2B5EF4-FFF2-40B4-BE49-F238E27FC236}">
                <a16:creationId xmlns:a16="http://schemas.microsoft.com/office/drawing/2014/main" id="{425D66AA-2B22-D789-EA31-DB9B890EC92C}"/>
              </a:ext>
            </a:extLst>
          </p:cNvPr>
          <p:cNvSpPr txBox="1"/>
          <p:nvPr/>
        </p:nvSpPr>
        <p:spPr>
          <a:xfrm>
            <a:off x="3696512" y="960885"/>
            <a:ext cx="5885233"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point appears to be very dark, primarily composed of green with a slight amount of red.</a:t>
            </a:r>
            <a:endParaRPr lang="he-IL" dirty="0"/>
          </a:p>
        </p:txBody>
      </p:sp>
      <p:sp>
        <p:nvSpPr>
          <p:cNvPr id="28" name="TextBox 27">
            <a:extLst>
              <a:ext uri="{FF2B5EF4-FFF2-40B4-BE49-F238E27FC236}">
                <a16:creationId xmlns:a16="http://schemas.microsoft.com/office/drawing/2014/main" id="{F9D83B39-9CF1-3089-9667-BAE70DCB39D3}"/>
              </a:ext>
            </a:extLst>
          </p:cNvPr>
          <p:cNvSpPr txBox="1"/>
          <p:nvPr/>
        </p:nvSpPr>
        <p:spPr>
          <a:xfrm>
            <a:off x="63136" y="4516239"/>
            <a:ext cx="5267527"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Row Profile (Row = 48):</a:t>
            </a:r>
          </a:p>
          <a:p>
            <a:r>
              <a:rPr lang="en-US" b="0" u="none" dirty="0"/>
              <a:t>The red, green, and blue profiles along row 49 show significant variation. The red channel shows multiple peaks, but overall lower values compared to the green channel. The green channel has higher peaks, indicating areas with higher green intensity. The blue channel is consistently low, which corresponds to the chosen point's low blue value.</a:t>
            </a:r>
            <a:endParaRPr lang="he-IL" b="0" u="none" dirty="0"/>
          </a:p>
        </p:txBody>
      </p:sp>
      <p:sp>
        <p:nvSpPr>
          <p:cNvPr id="30" name="TextBox 29">
            <a:extLst>
              <a:ext uri="{FF2B5EF4-FFF2-40B4-BE49-F238E27FC236}">
                <a16:creationId xmlns:a16="http://schemas.microsoft.com/office/drawing/2014/main" id="{13D61CBD-4171-A2D6-90F7-C12EA14A81CB}"/>
              </a:ext>
            </a:extLst>
          </p:cNvPr>
          <p:cNvSpPr txBox="1"/>
          <p:nvPr/>
        </p:nvSpPr>
        <p:spPr>
          <a:xfrm>
            <a:off x="5424572" y="4708541"/>
            <a:ext cx="5885233"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279):</a:t>
            </a:r>
            <a:endParaRPr lang="en-US" b="0" u="none" dirty="0"/>
          </a:p>
          <a:p>
            <a:r>
              <a:rPr lang="en-US" b="0" u="none" dirty="0"/>
              <a:t>The column profile also exhibits significant variation in all three channels. The red channel shows lower values with occasional peaks. The green channel shows more pronounced peaks, reflecting higher green intensity areas. The blue channel is mostly low, consistent with the overall color distribution at the chosen point.</a:t>
            </a:r>
            <a:endParaRPr lang="he-IL" b="0" u="none" dirty="0"/>
          </a:p>
        </p:txBody>
      </p:sp>
    </p:spTree>
    <p:extLst>
      <p:ext uri="{BB962C8B-B14F-4D97-AF65-F5344CB8AC3E}">
        <p14:creationId xmlns:p14="http://schemas.microsoft.com/office/powerpoint/2010/main" val="2432986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913D37-B678-E116-659C-99012A903C54}"/>
              </a:ext>
            </a:extLst>
          </p:cNvPr>
          <p:cNvSpPr>
            <a:spLocks noGrp="1"/>
          </p:cNvSpPr>
          <p:nvPr>
            <p:ph type="sldNum" sz="quarter" idx="12"/>
          </p:nvPr>
        </p:nvSpPr>
        <p:spPr>
          <a:xfrm>
            <a:off x="11609962" y="0"/>
            <a:ext cx="582038" cy="365125"/>
          </a:xfrm>
        </p:spPr>
        <p:txBody>
          <a:bodyPr/>
          <a:lstStyle/>
          <a:p>
            <a:fld id="{1CC24C3C-60E1-4892-AEC8-068132A128A1}" type="slidenum">
              <a:rPr lang="he-IL" sz="1400" smtClean="0"/>
              <a:t>14</a:t>
            </a:fld>
            <a:endParaRPr lang="he-IL" sz="1400"/>
          </a:p>
        </p:txBody>
      </p:sp>
      <p:pic>
        <p:nvPicPr>
          <p:cNvPr id="6" name="Picture 5">
            <a:extLst>
              <a:ext uri="{FF2B5EF4-FFF2-40B4-BE49-F238E27FC236}">
                <a16:creationId xmlns:a16="http://schemas.microsoft.com/office/drawing/2014/main" id="{83F20E6C-0A3F-142A-434E-A999BE6E6E44}"/>
              </a:ext>
            </a:extLst>
          </p:cNvPr>
          <p:cNvPicPr>
            <a:picLocks noChangeAspect="1"/>
          </p:cNvPicPr>
          <p:nvPr/>
        </p:nvPicPr>
        <p:blipFill>
          <a:blip r:embed="rId2"/>
          <a:stretch>
            <a:fillRect/>
          </a:stretch>
        </p:blipFill>
        <p:spPr>
          <a:xfrm>
            <a:off x="0" y="1734765"/>
            <a:ext cx="10141933" cy="2817779"/>
          </a:xfrm>
          <a:prstGeom prst="rect">
            <a:avLst/>
          </a:prstGeom>
        </p:spPr>
      </p:pic>
      <p:pic>
        <p:nvPicPr>
          <p:cNvPr id="8" name="Picture 7">
            <a:extLst>
              <a:ext uri="{FF2B5EF4-FFF2-40B4-BE49-F238E27FC236}">
                <a16:creationId xmlns:a16="http://schemas.microsoft.com/office/drawing/2014/main" id="{F949677B-B71C-1E8F-AC7A-B814951D85A9}"/>
              </a:ext>
            </a:extLst>
          </p:cNvPr>
          <p:cNvPicPr>
            <a:picLocks noChangeAspect="1"/>
          </p:cNvPicPr>
          <p:nvPr/>
        </p:nvPicPr>
        <p:blipFill>
          <a:blip r:embed="rId3"/>
          <a:stretch>
            <a:fillRect/>
          </a:stretch>
        </p:blipFill>
        <p:spPr>
          <a:xfrm>
            <a:off x="9922213" y="4628209"/>
            <a:ext cx="2269787" cy="2229791"/>
          </a:xfrm>
          <a:prstGeom prst="rect">
            <a:avLst/>
          </a:prstGeom>
        </p:spPr>
      </p:pic>
      <p:sp>
        <p:nvSpPr>
          <p:cNvPr id="2" name="Rectangle 1">
            <a:extLst>
              <a:ext uri="{FF2B5EF4-FFF2-40B4-BE49-F238E27FC236}">
                <a16:creationId xmlns:a16="http://schemas.microsoft.com/office/drawing/2014/main" id="{DF40576D-71B5-541C-1659-A0D78330512D}"/>
              </a:ext>
            </a:extLst>
          </p:cNvPr>
          <p:cNvSpPr/>
          <p:nvPr/>
        </p:nvSpPr>
        <p:spPr>
          <a:xfrm>
            <a:off x="807395" y="1240810"/>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A20gray.bmp</a:t>
            </a:r>
            <a:endParaRPr lang="he-IL" dirty="0"/>
          </a:p>
        </p:txBody>
      </p:sp>
      <p:sp>
        <p:nvSpPr>
          <p:cNvPr id="3" name="Google Shape;104;p3">
            <a:extLst>
              <a:ext uri="{FF2B5EF4-FFF2-40B4-BE49-F238E27FC236}">
                <a16:creationId xmlns:a16="http://schemas.microsoft.com/office/drawing/2014/main" id="{F59B108D-4C58-3C92-D5CB-DFF16F98CB35}"/>
              </a:ext>
            </a:extLst>
          </p:cNvPr>
          <p:cNvSpPr txBox="1"/>
          <p:nvPr/>
        </p:nvSpPr>
        <p:spPr>
          <a:xfrm>
            <a:off x="2260907" y="0"/>
            <a:ext cx="7881026"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21.9 – A20gray.bmp</a:t>
            </a:r>
            <a:r>
              <a:rPr lang="en-US" sz="2800" b="1" u="sng" dirty="0">
                <a:solidFill>
                  <a:srgbClr val="0070C0"/>
                </a:solidFill>
                <a:latin typeface="Calibri"/>
                <a:ea typeface="Calibri"/>
                <a:cs typeface="Calibri"/>
                <a:sym typeface="Calibri"/>
              </a:rPr>
              <a:t> image and its profiles (row and column) </a:t>
            </a:r>
            <a:r>
              <a:rPr lang="en-US" sz="2800" b="1" i="0" u="sng" strike="noStrike" cap="none" dirty="0">
                <a:solidFill>
                  <a:srgbClr val="0070C0"/>
                </a:solidFill>
                <a:latin typeface="Calibri"/>
                <a:ea typeface="Calibri"/>
                <a:cs typeface="Calibri"/>
                <a:sym typeface="Calibri"/>
              </a:rPr>
              <a:t>– for a certain point (48,279)</a:t>
            </a:r>
            <a:endParaRPr sz="2800" b="0" i="0" u="sng" strike="noStrike" cap="none" dirty="0">
              <a:solidFill>
                <a:schemeClr val="dk1"/>
              </a:solidFill>
              <a:latin typeface="Corben"/>
              <a:ea typeface="Corben"/>
              <a:cs typeface="Corben"/>
              <a:sym typeface="Corben"/>
            </a:endParaRPr>
          </a:p>
        </p:txBody>
      </p:sp>
      <p:grpSp>
        <p:nvGrpSpPr>
          <p:cNvPr id="5" name="Group 4">
            <a:extLst>
              <a:ext uri="{FF2B5EF4-FFF2-40B4-BE49-F238E27FC236}">
                <a16:creationId xmlns:a16="http://schemas.microsoft.com/office/drawing/2014/main" id="{62612797-6DC3-DB1B-2613-3DB9432E085E}"/>
              </a:ext>
            </a:extLst>
          </p:cNvPr>
          <p:cNvGrpSpPr/>
          <p:nvPr/>
        </p:nvGrpSpPr>
        <p:grpSpPr>
          <a:xfrm>
            <a:off x="10426812" y="2379174"/>
            <a:ext cx="1485795" cy="3992472"/>
            <a:chOff x="10230136" y="929724"/>
            <a:chExt cx="1485795" cy="3992472"/>
          </a:xfrm>
        </p:grpSpPr>
        <p:cxnSp>
          <p:nvCxnSpPr>
            <p:cNvPr id="7" name="Straight Arrow Connector 6">
              <a:extLst>
                <a:ext uri="{FF2B5EF4-FFF2-40B4-BE49-F238E27FC236}">
                  <a16:creationId xmlns:a16="http://schemas.microsoft.com/office/drawing/2014/main" id="{DC944B2D-0388-9861-98AB-40D8FFC181B0}"/>
                </a:ext>
              </a:extLst>
            </p:cNvPr>
            <p:cNvCxnSpPr>
              <a:cxnSpLocks/>
            </p:cNvCxnSpPr>
            <p:nvPr/>
          </p:nvCxnSpPr>
          <p:spPr>
            <a:xfrm flipH="1">
              <a:off x="11181291" y="2575615"/>
              <a:ext cx="341028" cy="974981"/>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648CB969-413A-5209-2737-753279A89A39}"/>
                </a:ext>
              </a:extLst>
            </p:cNvPr>
            <p:cNvSpPr/>
            <p:nvPr/>
          </p:nvSpPr>
          <p:spPr>
            <a:xfrm>
              <a:off x="10654936" y="2217936"/>
              <a:ext cx="1060995" cy="359089"/>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1" name="Rectangle 10">
              <a:extLst>
                <a:ext uri="{FF2B5EF4-FFF2-40B4-BE49-F238E27FC236}">
                  <a16:creationId xmlns:a16="http://schemas.microsoft.com/office/drawing/2014/main" id="{F00C6CF2-477C-3C38-867F-C1D4D51EC65E}"/>
                </a:ext>
              </a:extLst>
            </p:cNvPr>
            <p:cNvSpPr/>
            <p:nvPr/>
          </p:nvSpPr>
          <p:spPr>
            <a:xfrm>
              <a:off x="10230136" y="929724"/>
              <a:ext cx="1378812" cy="35908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2" name="Straight Arrow Connector 11">
              <a:extLst>
                <a:ext uri="{FF2B5EF4-FFF2-40B4-BE49-F238E27FC236}">
                  <a16:creationId xmlns:a16="http://schemas.microsoft.com/office/drawing/2014/main" id="{25ACA295-117F-D0E0-6AB3-6933F4EE58AE}"/>
                </a:ext>
              </a:extLst>
            </p:cNvPr>
            <p:cNvCxnSpPr>
              <a:cxnSpLocks/>
            </p:cNvCxnSpPr>
            <p:nvPr/>
          </p:nvCxnSpPr>
          <p:spPr>
            <a:xfrm>
              <a:off x="10290707" y="1288813"/>
              <a:ext cx="65825" cy="261195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0E08E11B-CCE6-0A1E-BABF-D9623B20CCB8}"/>
                </a:ext>
              </a:extLst>
            </p:cNvPr>
            <p:cNvSpPr/>
            <p:nvPr/>
          </p:nvSpPr>
          <p:spPr>
            <a:xfrm>
              <a:off x="10290707" y="4075890"/>
              <a:ext cx="359365" cy="8463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7025C3DB-CB7F-5124-57C8-1E63738EB6C2}"/>
                </a:ext>
              </a:extLst>
            </p:cNvPr>
            <p:cNvSpPr/>
            <p:nvPr/>
          </p:nvSpPr>
          <p:spPr>
            <a:xfrm>
              <a:off x="10765387" y="3550596"/>
              <a:ext cx="415904" cy="525294"/>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a:extLst>
              <a:ext uri="{FF2B5EF4-FFF2-40B4-BE49-F238E27FC236}">
                <a16:creationId xmlns:a16="http://schemas.microsoft.com/office/drawing/2014/main" id="{58DE083C-63A3-DF9A-0D97-4FAF01888F8D}"/>
              </a:ext>
            </a:extLst>
          </p:cNvPr>
          <p:cNvSpPr txBox="1"/>
          <p:nvPr/>
        </p:nvSpPr>
        <p:spPr>
          <a:xfrm>
            <a:off x="2786040" y="1131810"/>
            <a:ext cx="7881025"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point is very dark, consistent with the low color values in the RGB image.</a:t>
            </a:r>
            <a:endParaRPr lang="he-IL" dirty="0"/>
          </a:p>
        </p:txBody>
      </p:sp>
      <p:sp>
        <p:nvSpPr>
          <p:cNvPr id="22" name="TextBox 21">
            <a:extLst>
              <a:ext uri="{FF2B5EF4-FFF2-40B4-BE49-F238E27FC236}">
                <a16:creationId xmlns:a16="http://schemas.microsoft.com/office/drawing/2014/main" id="{3A375E58-B7B5-D9FD-61CA-FA5493139485}"/>
              </a:ext>
            </a:extLst>
          </p:cNvPr>
          <p:cNvSpPr txBox="1"/>
          <p:nvPr/>
        </p:nvSpPr>
        <p:spPr>
          <a:xfrm>
            <a:off x="0" y="4549676"/>
            <a:ext cx="5009745"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Row Profile (Row = 48):</a:t>
            </a:r>
            <a:endParaRPr lang="en-US" b="0" u="none" dirty="0"/>
          </a:p>
          <a:p>
            <a:r>
              <a:rPr lang="en-US" b="0" u="none" dirty="0"/>
              <a:t>The profile for row 49 shows significant variation in intensity values. Peaks and valleys indicate regions of varying intensity along this row, but the overall intensity is lower compared to the original RGB profile. The grayscale profile is smoother and less complex than the RGB profile due to the single channel representation.</a:t>
            </a:r>
            <a:endParaRPr lang="he-IL" b="0" u="none" dirty="0"/>
          </a:p>
        </p:txBody>
      </p:sp>
      <p:sp>
        <p:nvSpPr>
          <p:cNvPr id="24" name="TextBox 23">
            <a:extLst>
              <a:ext uri="{FF2B5EF4-FFF2-40B4-BE49-F238E27FC236}">
                <a16:creationId xmlns:a16="http://schemas.microsoft.com/office/drawing/2014/main" id="{152CCEB2-61CA-C8A1-0B24-431C25FB8044}"/>
              </a:ext>
            </a:extLst>
          </p:cNvPr>
          <p:cNvSpPr txBox="1"/>
          <p:nvPr/>
        </p:nvSpPr>
        <p:spPr>
          <a:xfrm>
            <a:off x="5070316" y="4826675"/>
            <a:ext cx="4277759"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279):</a:t>
            </a:r>
          </a:p>
          <a:p>
            <a:r>
              <a:rPr lang="en-US" b="0" u="none" dirty="0"/>
              <a:t>The column profile follows a similar pattern to the row profile, showing varying intensity values. The peaks and valleys indicate changes in intensity along this column, similar to the row profile.</a:t>
            </a:r>
            <a:endParaRPr lang="he-IL" b="0" u="none" dirty="0"/>
          </a:p>
        </p:txBody>
      </p:sp>
    </p:spTree>
    <p:extLst>
      <p:ext uri="{BB962C8B-B14F-4D97-AF65-F5344CB8AC3E}">
        <p14:creationId xmlns:p14="http://schemas.microsoft.com/office/powerpoint/2010/main" val="89804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9D1FEF-8E7F-AACA-DA39-6C4EE027C2E0}"/>
              </a:ext>
            </a:extLst>
          </p:cNvPr>
          <p:cNvSpPr>
            <a:spLocks noGrp="1"/>
          </p:cNvSpPr>
          <p:nvPr>
            <p:ph type="sldNum" sz="quarter" idx="12"/>
          </p:nvPr>
        </p:nvSpPr>
        <p:spPr>
          <a:xfrm>
            <a:off x="11775332" y="6492875"/>
            <a:ext cx="416668" cy="365125"/>
          </a:xfrm>
        </p:spPr>
        <p:txBody>
          <a:bodyPr/>
          <a:lstStyle/>
          <a:p>
            <a:fld id="{1CC24C3C-60E1-4892-AEC8-068132A128A1}" type="slidenum">
              <a:rPr lang="he-IL" smtClean="0"/>
              <a:t>15</a:t>
            </a:fld>
            <a:endParaRPr lang="he-IL" dirty="0"/>
          </a:p>
        </p:txBody>
      </p:sp>
      <p:pic>
        <p:nvPicPr>
          <p:cNvPr id="6" name="Picture 5">
            <a:extLst>
              <a:ext uri="{FF2B5EF4-FFF2-40B4-BE49-F238E27FC236}">
                <a16:creationId xmlns:a16="http://schemas.microsoft.com/office/drawing/2014/main" id="{70FC5D73-009F-2CBA-84C7-BAC62D9E16E1}"/>
              </a:ext>
            </a:extLst>
          </p:cNvPr>
          <p:cNvPicPr>
            <a:picLocks noChangeAspect="1"/>
          </p:cNvPicPr>
          <p:nvPr/>
        </p:nvPicPr>
        <p:blipFill>
          <a:blip r:embed="rId2"/>
          <a:stretch>
            <a:fillRect/>
          </a:stretch>
        </p:blipFill>
        <p:spPr>
          <a:xfrm>
            <a:off x="144801" y="1689670"/>
            <a:ext cx="9296400" cy="2571750"/>
          </a:xfrm>
          <a:prstGeom prst="rect">
            <a:avLst/>
          </a:prstGeom>
        </p:spPr>
      </p:pic>
      <p:pic>
        <p:nvPicPr>
          <p:cNvPr id="11" name="Picture 10">
            <a:extLst>
              <a:ext uri="{FF2B5EF4-FFF2-40B4-BE49-F238E27FC236}">
                <a16:creationId xmlns:a16="http://schemas.microsoft.com/office/drawing/2014/main" id="{A1097858-59ED-D029-1737-F8936C437F6F}"/>
              </a:ext>
            </a:extLst>
          </p:cNvPr>
          <p:cNvPicPr>
            <a:picLocks noChangeAspect="1"/>
          </p:cNvPicPr>
          <p:nvPr/>
        </p:nvPicPr>
        <p:blipFill>
          <a:blip r:embed="rId3"/>
          <a:stretch>
            <a:fillRect/>
          </a:stretch>
        </p:blipFill>
        <p:spPr>
          <a:xfrm>
            <a:off x="9590357" y="2849667"/>
            <a:ext cx="2601643" cy="2533478"/>
          </a:xfrm>
          <a:prstGeom prst="rect">
            <a:avLst/>
          </a:prstGeom>
        </p:spPr>
      </p:pic>
      <p:grpSp>
        <p:nvGrpSpPr>
          <p:cNvPr id="5" name="Group 4">
            <a:extLst>
              <a:ext uri="{FF2B5EF4-FFF2-40B4-BE49-F238E27FC236}">
                <a16:creationId xmlns:a16="http://schemas.microsoft.com/office/drawing/2014/main" id="{83EB8407-FC7D-BE05-2117-E9B9852C65CD}"/>
              </a:ext>
            </a:extLst>
          </p:cNvPr>
          <p:cNvGrpSpPr/>
          <p:nvPr/>
        </p:nvGrpSpPr>
        <p:grpSpPr>
          <a:xfrm>
            <a:off x="8623065" y="1689670"/>
            <a:ext cx="3452885" cy="4251572"/>
            <a:chOff x="8623065" y="1689670"/>
            <a:chExt cx="3452885" cy="4251572"/>
          </a:xfrm>
        </p:grpSpPr>
        <p:cxnSp>
          <p:nvCxnSpPr>
            <p:cNvPr id="12" name="Straight Arrow Connector 11">
              <a:extLst>
                <a:ext uri="{FF2B5EF4-FFF2-40B4-BE49-F238E27FC236}">
                  <a16:creationId xmlns:a16="http://schemas.microsoft.com/office/drawing/2014/main" id="{FC221B84-D958-CDA5-87B5-EE70EFB3629D}"/>
                </a:ext>
              </a:extLst>
            </p:cNvPr>
            <p:cNvCxnSpPr>
              <a:cxnSpLocks/>
            </p:cNvCxnSpPr>
            <p:nvPr/>
          </p:nvCxnSpPr>
          <p:spPr>
            <a:xfrm flipH="1">
              <a:off x="11313268" y="2010683"/>
              <a:ext cx="382623" cy="123438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F3A3BA5-C4AD-5C51-9565-B8DFC797099D}"/>
                </a:ext>
              </a:extLst>
            </p:cNvPr>
            <p:cNvSpPr/>
            <p:nvPr/>
          </p:nvSpPr>
          <p:spPr>
            <a:xfrm>
              <a:off x="11014955" y="1689670"/>
              <a:ext cx="1060995" cy="359089"/>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4" name="Rectangle 13">
              <a:extLst>
                <a:ext uri="{FF2B5EF4-FFF2-40B4-BE49-F238E27FC236}">
                  <a16:creationId xmlns:a16="http://schemas.microsoft.com/office/drawing/2014/main" id="{72D31964-CB08-017D-FE99-55AF23BC8984}"/>
                </a:ext>
              </a:extLst>
            </p:cNvPr>
            <p:cNvSpPr/>
            <p:nvPr/>
          </p:nvSpPr>
          <p:spPr>
            <a:xfrm>
              <a:off x="8623065" y="5582153"/>
              <a:ext cx="1378812" cy="35908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5" name="Straight Arrow Connector 14">
              <a:extLst>
                <a:ext uri="{FF2B5EF4-FFF2-40B4-BE49-F238E27FC236}">
                  <a16:creationId xmlns:a16="http://schemas.microsoft.com/office/drawing/2014/main" id="{AAEEAB5B-0508-98BC-4574-45971565BE20}"/>
                </a:ext>
              </a:extLst>
            </p:cNvPr>
            <p:cNvCxnSpPr>
              <a:cxnSpLocks/>
            </p:cNvCxnSpPr>
            <p:nvPr/>
          </p:nvCxnSpPr>
          <p:spPr>
            <a:xfrm flipV="1">
              <a:off x="9688749" y="4815191"/>
              <a:ext cx="525294" cy="76696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FD517AD1-14F6-CF60-7F0A-B9E41ED2DC26}"/>
                </a:ext>
              </a:extLst>
            </p:cNvPr>
            <p:cNvSpPr/>
            <p:nvPr/>
          </p:nvSpPr>
          <p:spPr>
            <a:xfrm>
              <a:off x="10290707" y="3900790"/>
              <a:ext cx="359365" cy="10214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F46F62BF-E123-6D4E-A497-230276C8C0C1}"/>
                </a:ext>
              </a:extLst>
            </p:cNvPr>
            <p:cNvSpPr/>
            <p:nvPr/>
          </p:nvSpPr>
          <p:spPr>
            <a:xfrm>
              <a:off x="10944029" y="3245069"/>
              <a:ext cx="271962" cy="655721"/>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Rectangle 1">
            <a:extLst>
              <a:ext uri="{FF2B5EF4-FFF2-40B4-BE49-F238E27FC236}">
                <a16:creationId xmlns:a16="http://schemas.microsoft.com/office/drawing/2014/main" id="{C0B75030-CCA3-3BC1-4387-A48397DA87CD}"/>
              </a:ext>
            </a:extLst>
          </p:cNvPr>
          <p:cNvSpPr/>
          <p:nvPr/>
        </p:nvSpPr>
        <p:spPr>
          <a:xfrm>
            <a:off x="845623" y="875585"/>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A211.bmp</a:t>
            </a:r>
            <a:endParaRPr lang="he-IL" dirty="0"/>
          </a:p>
        </p:txBody>
      </p:sp>
      <p:sp>
        <p:nvSpPr>
          <p:cNvPr id="3" name="Google Shape;104;p3">
            <a:extLst>
              <a:ext uri="{FF2B5EF4-FFF2-40B4-BE49-F238E27FC236}">
                <a16:creationId xmlns:a16="http://schemas.microsoft.com/office/drawing/2014/main" id="{3D131742-2D68-8D63-73DE-8C02C6DA7538}"/>
              </a:ext>
            </a:extLst>
          </p:cNvPr>
          <p:cNvSpPr txBox="1"/>
          <p:nvPr/>
        </p:nvSpPr>
        <p:spPr>
          <a:xfrm>
            <a:off x="1490966" y="72494"/>
            <a:ext cx="8519809"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21.10 – A211.bmp</a:t>
            </a:r>
            <a:r>
              <a:rPr lang="en-US" sz="2800" b="1" u="sng" dirty="0">
                <a:solidFill>
                  <a:srgbClr val="0070C0"/>
                </a:solidFill>
                <a:latin typeface="Calibri"/>
                <a:ea typeface="Calibri"/>
                <a:cs typeface="Calibri"/>
                <a:sym typeface="Calibri"/>
              </a:rPr>
              <a:t> image and its profiles (row and column) </a:t>
            </a:r>
            <a:r>
              <a:rPr lang="en-US" sz="2800" b="1" i="0" u="sng" strike="noStrike" cap="none" dirty="0">
                <a:solidFill>
                  <a:srgbClr val="0070C0"/>
                </a:solidFill>
                <a:latin typeface="Calibri"/>
                <a:ea typeface="Calibri"/>
                <a:cs typeface="Calibri"/>
                <a:sym typeface="Calibri"/>
              </a:rPr>
              <a:t>– for a certain point (48,279)</a:t>
            </a:r>
            <a:endParaRPr sz="2800" b="0" i="0" u="sng" strike="noStrike" cap="none" dirty="0">
              <a:solidFill>
                <a:schemeClr val="dk1"/>
              </a:solidFill>
              <a:latin typeface="Corben"/>
              <a:ea typeface="Corben"/>
              <a:cs typeface="Corben"/>
              <a:sym typeface="Corben"/>
            </a:endParaRPr>
          </a:p>
        </p:txBody>
      </p:sp>
      <p:sp>
        <p:nvSpPr>
          <p:cNvPr id="8" name="TextBox 7">
            <a:extLst>
              <a:ext uri="{FF2B5EF4-FFF2-40B4-BE49-F238E27FC236}">
                <a16:creationId xmlns:a16="http://schemas.microsoft.com/office/drawing/2014/main" id="{69260087-4FF1-3111-B564-5FB08244B566}"/>
              </a:ext>
            </a:extLst>
          </p:cNvPr>
          <p:cNvSpPr txBox="1"/>
          <p:nvPr/>
        </p:nvSpPr>
        <p:spPr>
          <a:xfrm>
            <a:off x="2528686" y="1014784"/>
            <a:ext cx="6883763"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value is higher than the previous grayscale value of 4, indicating the LUT transformation has increased the intensity at this point.</a:t>
            </a:r>
            <a:endParaRPr lang="he-IL" dirty="0"/>
          </a:p>
        </p:txBody>
      </p:sp>
      <p:sp>
        <p:nvSpPr>
          <p:cNvPr id="18" name="TextBox 17">
            <a:extLst>
              <a:ext uri="{FF2B5EF4-FFF2-40B4-BE49-F238E27FC236}">
                <a16:creationId xmlns:a16="http://schemas.microsoft.com/office/drawing/2014/main" id="{F6EB44B0-8972-339F-7694-552CC56D5420}"/>
              </a:ext>
            </a:extLst>
          </p:cNvPr>
          <p:cNvSpPr txBox="1"/>
          <p:nvPr/>
        </p:nvSpPr>
        <p:spPr>
          <a:xfrm>
            <a:off x="68137" y="4261420"/>
            <a:ext cx="4366381" cy="2585323"/>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Row Profile (Row = 48):</a:t>
            </a:r>
          </a:p>
          <a:p>
            <a:r>
              <a:rPr lang="en-US" b="0" u="none" dirty="0"/>
              <a:t>The profile for row 49 shows significant variation in intensity values. Peaks and valleys indicate regions of varying intensity along this row. The overall intensity is higher compared to the original grayscale profile. The LUT transformation has adjusted the intensity values, making the variations more pronounced.</a:t>
            </a:r>
            <a:endParaRPr lang="he-IL" b="0" u="none" dirty="0"/>
          </a:p>
        </p:txBody>
      </p:sp>
      <p:sp>
        <p:nvSpPr>
          <p:cNvPr id="20" name="TextBox 19">
            <a:extLst>
              <a:ext uri="{FF2B5EF4-FFF2-40B4-BE49-F238E27FC236}">
                <a16:creationId xmlns:a16="http://schemas.microsoft.com/office/drawing/2014/main" id="{CC8C844E-0667-1177-8996-49B9C1F9DD6B}"/>
              </a:ext>
            </a:extLst>
          </p:cNvPr>
          <p:cNvSpPr txBox="1"/>
          <p:nvPr/>
        </p:nvSpPr>
        <p:spPr>
          <a:xfrm>
            <a:off x="4511183" y="4566489"/>
            <a:ext cx="3728146"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279):</a:t>
            </a:r>
          </a:p>
          <a:p>
            <a:r>
              <a:rPr lang="en-US" b="0" u="none" dirty="0"/>
              <a:t>The column profile follows a similar pattern to the row profile, showing varying intensity values. The peaks and valleys indicate changes in intensity along this column, similar to the row profile.</a:t>
            </a:r>
            <a:endParaRPr lang="he-IL" b="0" u="none" dirty="0"/>
          </a:p>
        </p:txBody>
      </p:sp>
    </p:spTree>
    <p:extLst>
      <p:ext uri="{BB962C8B-B14F-4D97-AF65-F5344CB8AC3E}">
        <p14:creationId xmlns:p14="http://schemas.microsoft.com/office/powerpoint/2010/main" val="106613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A71D29-E23B-EEC9-AD43-EF15BA26122F}"/>
              </a:ext>
            </a:extLst>
          </p:cNvPr>
          <p:cNvSpPr>
            <a:spLocks noGrp="1"/>
          </p:cNvSpPr>
          <p:nvPr>
            <p:ph type="sldNum" sz="quarter" idx="12"/>
          </p:nvPr>
        </p:nvSpPr>
        <p:spPr>
          <a:xfrm>
            <a:off x="11726694" y="0"/>
            <a:ext cx="465306" cy="365125"/>
          </a:xfrm>
        </p:spPr>
        <p:txBody>
          <a:bodyPr/>
          <a:lstStyle/>
          <a:p>
            <a:fld id="{1CC24C3C-60E1-4892-AEC8-068132A128A1}" type="slidenum">
              <a:rPr lang="he-IL" sz="1400" smtClean="0"/>
              <a:t>16</a:t>
            </a:fld>
            <a:endParaRPr lang="he-IL" sz="1400"/>
          </a:p>
        </p:txBody>
      </p:sp>
      <p:pic>
        <p:nvPicPr>
          <p:cNvPr id="6" name="Picture 5">
            <a:extLst>
              <a:ext uri="{FF2B5EF4-FFF2-40B4-BE49-F238E27FC236}">
                <a16:creationId xmlns:a16="http://schemas.microsoft.com/office/drawing/2014/main" id="{3EEA81D5-9BAB-4CFB-86BE-4E3C3DDC3923}"/>
              </a:ext>
            </a:extLst>
          </p:cNvPr>
          <p:cNvPicPr>
            <a:picLocks noChangeAspect="1"/>
          </p:cNvPicPr>
          <p:nvPr/>
        </p:nvPicPr>
        <p:blipFill rotWithShape="1">
          <a:blip r:embed="rId2"/>
          <a:srcRect t="18236" r="-212"/>
          <a:stretch/>
        </p:blipFill>
        <p:spPr>
          <a:xfrm>
            <a:off x="246738" y="2081719"/>
            <a:ext cx="9767893" cy="2694562"/>
          </a:xfrm>
          <a:prstGeom prst="rect">
            <a:avLst/>
          </a:prstGeom>
        </p:spPr>
      </p:pic>
      <p:pic>
        <p:nvPicPr>
          <p:cNvPr id="8" name="Picture 7">
            <a:extLst>
              <a:ext uri="{FF2B5EF4-FFF2-40B4-BE49-F238E27FC236}">
                <a16:creationId xmlns:a16="http://schemas.microsoft.com/office/drawing/2014/main" id="{769D6FD8-B5D8-9A18-C892-E2039379FE2C}"/>
              </a:ext>
            </a:extLst>
          </p:cNvPr>
          <p:cNvPicPr>
            <a:picLocks noChangeAspect="1"/>
          </p:cNvPicPr>
          <p:nvPr/>
        </p:nvPicPr>
        <p:blipFill>
          <a:blip r:embed="rId3"/>
          <a:stretch>
            <a:fillRect/>
          </a:stretch>
        </p:blipFill>
        <p:spPr>
          <a:xfrm>
            <a:off x="10191750" y="2343150"/>
            <a:ext cx="2000250" cy="2171700"/>
          </a:xfrm>
          <a:prstGeom prst="rect">
            <a:avLst/>
          </a:prstGeom>
        </p:spPr>
      </p:pic>
      <p:grpSp>
        <p:nvGrpSpPr>
          <p:cNvPr id="17" name="Group 16">
            <a:extLst>
              <a:ext uri="{FF2B5EF4-FFF2-40B4-BE49-F238E27FC236}">
                <a16:creationId xmlns:a16="http://schemas.microsoft.com/office/drawing/2014/main" id="{868DE89B-EC5B-B0B4-FCB1-CF357A131C56}"/>
              </a:ext>
            </a:extLst>
          </p:cNvPr>
          <p:cNvGrpSpPr/>
          <p:nvPr/>
        </p:nvGrpSpPr>
        <p:grpSpPr>
          <a:xfrm>
            <a:off x="8963533" y="1113107"/>
            <a:ext cx="3095932" cy="4213496"/>
            <a:chOff x="8963533" y="1113107"/>
            <a:chExt cx="3095932" cy="4213496"/>
          </a:xfrm>
        </p:grpSpPr>
        <p:cxnSp>
          <p:nvCxnSpPr>
            <p:cNvPr id="10" name="Straight Arrow Connector 9">
              <a:extLst>
                <a:ext uri="{FF2B5EF4-FFF2-40B4-BE49-F238E27FC236}">
                  <a16:creationId xmlns:a16="http://schemas.microsoft.com/office/drawing/2014/main" id="{3F513E58-8F3C-89D7-E6BA-D19478595FC8}"/>
                </a:ext>
              </a:extLst>
            </p:cNvPr>
            <p:cNvCxnSpPr>
              <a:cxnSpLocks/>
            </p:cNvCxnSpPr>
            <p:nvPr/>
          </p:nvCxnSpPr>
          <p:spPr>
            <a:xfrm flipH="1">
              <a:off x="11634281" y="1434120"/>
              <a:ext cx="310981" cy="123438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108D398-3CDA-F8B6-B321-D27C393DDCF6}"/>
                </a:ext>
              </a:extLst>
            </p:cNvPr>
            <p:cNvSpPr/>
            <p:nvPr/>
          </p:nvSpPr>
          <p:spPr>
            <a:xfrm>
              <a:off x="11034818" y="111310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2" name="Rectangle 11">
              <a:extLst>
                <a:ext uri="{FF2B5EF4-FFF2-40B4-BE49-F238E27FC236}">
                  <a16:creationId xmlns:a16="http://schemas.microsoft.com/office/drawing/2014/main" id="{5AABA6CC-688F-F804-F2F1-D657B58C831C}"/>
                </a:ext>
              </a:extLst>
            </p:cNvPr>
            <p:cNvSpPr/>
            <p:nvPr/>
          </p:nvSpPr>
          <p:spPr>
            <a:xfrm>
              <a:off x="8963533" y="5005590"/>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3" name="Straight Arrow Connector 12">
              <a:extLst>
                <a:ext uri="{FF2B5EF4-FFF2-40B4-BE49-F238E27FC236}">
                  <a16:creationId xmlns:a16="http://schemas.microsoft.com/office/drawing/2014/main" id="{5AC183CB-A95D-3EC3-6593-6F114729DE00}"/>
                </a:ext>
              </a:extLst>
            </p:cNvPr>
            <p:cNvCxnSpPr>
              <a:cxnSpLocks/>
            </p:cNvCxnSpPr>
            <p:nvPr/>
          </p:nvCxnSpPr>
          <p:spPr>
            <a:xfrm flipV="1">
              <a:off x="10191750" y="4089771"/>
              <a:ext cx="424371" cy="915819"/>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67D8F90F-8CE2-88CB-4B11-6A7D28C29F91}"/>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E15947D2-0C74-F13F-46D7-6C5BDEB06799}"/>
                </a:ext>
              </a:extLst>
            </p:cNvPr>
            <p:cNvSpPr/>
            <p:nvPr/>
          </p:nvSpPr>
          <p:spPr>
            <a:xfrm>
              <a:off x="11284497" y="2668507"/>
              <a:ext cx="262645"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Rectangle 1">
            <a:extLst>
              <a:ext uri="{FF2B5EF4-FFF2-40B4-BE49-F238E27FC236}">
                <a16:creationId xmlns:a16="http://schemas.microsoft.com/office/drawing/2014/main" id="{936C168D-7D90-1410-6202-4E5085447205}"/>
              </a:ext>
            </a:extLst>
          </p:cNvPr>
          <p:cNvSpPr/>
          <p:nvPr/>
        </p:nvSpPr>
        <p:spPr>
          <a:xfrm>
            <a:off x="1003569" y="1534350"/>
            <a:ext cx="1447800"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A212.bmp</a:t>
            </a:r>
            <a:endParaRPr lang="he-IL" dirty="0"/>
          </a:p>
        </p:txBody>
      </p:sp>
      <p:sp>
        <p:nvSpPr>
          <p:cNvPr id="3" name="Google Shape;104;p3">
            <a:extLst>
              <a:ext uri="{FF2B5EF4-FFF2-40B4-BE49-F238E27FC236}">
                <a16:creationId xmlns:a16="http://schemas.microsoft.com/office/drawing/2014/main" id="{7BEA8237-2FD4-9CE1-DBC6-7A277BDE2E70}"/>
              </a:ext>
            </a:extLst>
          </p:cNvPr>
          <p:cNvSpPr txBox="1"/>
          <p:nvPr/>
        </p:nvSpPr>
        <p:spPr>
          <a:xfrm>
            <a:off x="1274324" y="40296"/>
            <a:ext cx="8920264"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21.11 – A212.bmp</a:t>
            </a:r>
            <a:r>
              <a:rPr lang="en-US" sz="2800" b="1" u="sng" dirty="0">
                <a:solidFill>
                  <a:srgbClr val="0070C0"/>
                </a:solidFill>
                <a:latin typeface="Calibri"/>
                <a:ea typeface="Calibri"/>
                <a:cs typeface="Calibri"/>
                <a:sym typeface="Calibri"/>
              </a:rPr>
              <a:t> image and its profiles (row and column)</a:t>
            </a:r>
          </a:p>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 for a certain point (48,279)</a:t>
            </a:r>
            <a:endParaRPr sz="2800" b="0" i="0" u="sng" strike="noStrike" cap="none" dirty="0">
              <a:solidFill>
                <a:schemeClr val="dk1"/>
              </a:solidFill>
              <a:latin typeface="Corben"/>
              <a:ea typeface="Corben"/>
              <a:cs typeface="Corben"/>
              <a:sym typeface="Corben"/>
            </a:endParaRPr>
          </a:p>
        </p:txBody>
      </p:sp>
      <p:sp>
        <p:nvSpPr>
          <p:cNvPr id="7" name="TextBox 6">
            <a:extLst>
              <a:ext uri="{FF2B5EF4-FFF2-40B4-BE49-F238E27FC236}">
                <a16:creationId xmlns:a16="http://schemas.microsoft.com/office/drawing/2014/main" id="{A993B5B3-FD2A-C0DA-AE14-00D49ED6DA09}"/>
              </a:ext>
            </a:extLst>
          </p:cNvPr>
          <p:cNvSpPr txBox="1"/>
          <p:nvPr/>
        </p:nvSpPr>
        <p:spPr>
          <a:xfrm>
            <a:off x="2689900" y="1190018"/>
            <a:ext cx="8044776"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value is lower than the previous grayscale values of 4 and 31, indicating the Min-Max algorithm has adjusted the intensity to a very low level at this point.</a:t>
            </a:r>
            <a:endParaRPr lang="he-IL" dirty="0"/>
          </a:p>
        </p:txBody>
      </p:sp>
      <p:sp>
        <p:nvSpPr>
          <p:cNvPr id="18" name="TextBox 17">
            <a:extLst>
              <a:ext uri="{FF2B5EF4-FFF2-40B4-BE49-F238E27FC236}">
                <a16:creationId xmlns:a16="http://schemas.microsoft.com/office/drawing/2014/main" id="{FB647BBC-1E3F-762B-CB5C-11D3C4DBB33A}"/>
              </a:ext>
            </a:extLst>
          </p:cNvPr>
          <p:cNvSpPr txBox="1"/>
          <p:nvPr/>
        </p:nvSpPr>
        <p:spPr>
          <a:xfrm>
            <a:off x="0" y="4826675"/>
            <a:ext cx="6303523"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Row Profile (Row = 48):</a:t>
            </a:r>
          </a:p>
          <a:p>
            <a:r>
              <a:rPr lang="en-US" b="0" u="none" dirty="0"/>
              <a:t>The profile for row 49 shows significant variation in intensity values. Peaks and valleys indicate regions of varying intensity along this row. The overall intensity is generally lower compared to the original grayscale profile. The Min-Max algorithm has stretched the intensity values to span a wider range, resulting in a more pronounced dynamic range.</a:t>
            </a:r>
            <a:endParaRPr lang="he-IL" b="0" u="none" dirty="0"/>
          </a:p>
        </p:txBody>
      </p:sp>
      <p:sp>
        <p:nvSpPr>
          <p:cNvPr id="20" name="TextBox 19">
            <a:extLst>
              <a:ext uri="{FF2B5EF4-FFF2-40B4-BE49-F238E27FC236}">
                <a16:creationId xmlns:a16="http://schemas.microsoft.com/office/drawing/2014/main" id="{DCF89ABA-7031-0B13-D08D-628DB39F1452}"/>
              </a:ext>
            </a:extLst>
          </p:cNvPr>
          <p:cNvSpPr txBox="1"/>
          <p:nvPr/>
        </p:nvSpPr>
        <p:spPr>
          <a:xfrm>
            <a:off x="6316903" y="5383550"/>
            <a:ext cx="5742562"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279):</a:t>
            </a:r>
          </a:p>
          <a:p>
            <a:r>
              <a:rPr lang="en-US" b="0" u="none" dirty="0"/>
              <a:t>The column profile follows a similar pattern to the row profile, showing varying intensity values. The peaks and valleys indicate changes in intensity along this column, similar to the row profile.</a:t>
            </a:r>
            <a:endParaRPr lang="he-IL" b="0" u="none" dirty="0"/>
          </a:p>
        </p:txBody>
      </p:sp>
    </p:spTree>
    <p:extLst>
      <p:ext uri="{BB962C8B-B14F-4D97-AF65-F5344CB8AC3E}">
        <p14:creationId xmlns:p14="http://schemas.microsoft.com/office/powerpoint/2010/main" val="267801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FDBE4E-D1BD-22AD-AB0C-2B870DD5C81F}"/>
              </a:ext>
            </a:extLst>
          </p:cNvPr>
          <p:cNvSpPr>
            <a:spLocks noGrp="1"/>
          </p:cNvSpPr>
          <p:nvPr>
            <p:ph type="sldNum" sz="quarter" idx="12"/>
          </p:nvPr>
        </p:nvSpPr>
        <p:spPr>
          <a:xfrm>
            <a:off x="11697511" y="0"/>
            <a:ext cx="494489" cy="365125"/>
          </a:xfrm>
        </p:spPr>
        <p:txBody>
          <a:bodyPr/>
          <a:lstStyle/>
          <a:p>
            <a:fld id="{1CC24C3C-60E1-4892-AEC8-068132A128A1}" type="slidenum">
              <a:rPr lang="he-IL" sz="1400" smtClean="0"/>
              <a:t>17</a:t>
            </a:fld>
            <a:endParaRPr lang="he-IL" sz="1400"/>
          </a:p>
        </p:txBody>
      </p:sp>
      <p:pic>
        <p:nvPicPr>
          <p:cNvPr id="5" name="Picture 4">
            <a:extLst>
              <a:ext uri="{FF2B5EF4-FFF2-40B4-BE49-F238E27FC236}">
                <a16:creationId xmlns:a16="http://schemas.microsoft.com/office/drawing/2014/main" id="{C49FC0DA-C613-9454-6F9C-2A0794FBFEC7}"/>
              </a:ext>
            </a:extLst>
          </p:cNvPr>
          <p:cNvPicPr>
            <a:picLocks noChangeAspect="1"/>
          </p:cNvPicPr>
          <p:nvPr/>
        </p:nvPicPr>
        <p:blipFill>
          <a:blip r:embed="rId2"/>
          <a:stretch>
            <a:fillRect/>
          </a:stretch>
        </p:blipFill>
        <p:spPr>
          <a:xfrm>
            <a:off x="3072512" y="493977"/>
            <a:ext cx="7287445" cy="2024704"/>
          </a:xfrm>
          <a:prstGeom prst="rect">
            <a:avLst/>
          </a:prstGeom>
        </p:spPr>
      </p:pic>
      <p:pic>
        <p:nvPicPr>
          <p:cNvPr id="6" name="Picture 5">
            <a:extLst>
              <a:ext uri="{FF2B5EF4-FFF2-40B4-BE49-F238E27FC236}">
                <a16:creationId xmlns:a16="http://schemas.microsoft.com/office/drawing/2014/main" id="{250C322A-1105-9FE9-A17E-D3675D3B7A60}"/>
              </a:ext>
            </a:extLst>
          </p:cNvPr>
          <p:cNvPicPr>
            <a:picLocks noChangeAspect="1"/>
          </p:cNvPicPr>
          <p:nvPr/>
        </p:nvPicPr>
        <p:blipFill>
          <a:blip r:embed="rId3"/>
          <a:stretch>
            <a:fillRect/>
          </a:stretch>
        </p:blipFill>
        <p:spPr>
          <a:xfrm>
            <a:off x="3086294" y="2657879"/>
            <a:ext cx="7287445" cy="2015994"/>
          </a:xfrm>
          <a:prstGeom prst="rect">
            <a:avLst/>
          </a:prstGeom>
        </p:spPr>
      </p:pic>
      <p:pic>
        <p:nvPicPr>
          <p:cNvPr id="7" name="Picture 6">
            <a:extLst>
              <a:ext uri="{FF2B5EF4-FFF2-40B4-BE49-F238E27FC236}">
                <a16:creationId xmlns:a16="http://schemas.microsoft.com/office/drawing/2014/main" id="{C17AB9C4-DCBE-5546-E05A-2903D1E4716A}"/>
              </a:ext>
            </a:extLst>
          </p:cNvPr>
          <p:cNvPicPr>
            <a:picLocks noChangeAspect="1"/>
          </p:cNvPicPr>
          <p:nvPr/>
        </p:nvPicPr>
        <p:blipFill rotWithShape="1">
          <a:blip r:embed="rId4"/>
          <a:srcRect t="18236" r="-212"/>
          <a:stretch/>
        </p:blipFill>
        <p:spPr>
          <a:xfrm>
            <a:off x="3072512" y="4808046"/>
            <a:ext cx="7287445" cy="2010308"/>
          </a:xfrm>
          <a:prstGeom prst="rect">
            <a:avLst/>
          </a:prstGeom>
        </p:spPr>
      </p:pic>
      <p:sp>
        <p:nvSpPr>
          <p:cNvPr id="8" name="Rectangle 7">
            <a:extLst>
              <a:ext uri="{FF2B5EF4-FFF2-40B4-BE49-F238E27FC236}">
                <a16:creationId xmlns:a16="http://schemas.microsoft.com/office/drawing/2014/main" id="{577DD68B-B27A-3AEC-23D8-DF5930DF99B6}"/>
              </a:ext>
            </a:extLst>
          </p:cNvPr>
          <p:cNvSpPr/>
          <p:nvPr/>
        </p:nvSpPr>
        <p:spPr>
          <a:xfrm>
            <a:off x="326687" y="5386594"/>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A2121.bmp</a:t>
            </a:r>
            <a:endParaRPr lang="he-IL" dirty="0"/>
          </a:p>
        </p:txBody>
      </p:sp>
      <p:sp>
        <p:nvSpPr>
          <p:cNvPr id="9" name="Rectangle 8">
            <a:extLst>
              <a:ext uri="{FF2B5EF4-FFF2-40B4-BE49-F238E27FC236}">
                <a16:creationId xmlns:a16="http://schemas.microsoft.com/office/drawing/2014/main" id="{680F1177-558A-52C5-231F-52F19B2EF261}"/>
              </a:ext>
            </a:extLst>
          </p:cNvPr>
          <p:cNvSpPr/>
          <p:nvPr/>
        </p:nvSpPr>
        <p:spPr>
          <a:xfrm>
            <a:off x="530157" y="2807147"/>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A2111.bmp</a:t>
            </a:r>
            <a:endParaRPr lang="he-IL" dirty="0"/>
          </a:p>
        </p:txBody>
      </p:sp>
      <p:sp>
        <p:nvSpPr>
          <p:cNvPr id="10" name="Rectangle 9">
            <a:extLst>
              <a:ext uri="{FF2B5EF4-FFF2-40B4-BE49-F238E27FC236}">
                <a16:creationId xmlns:a16="http://schemas.microsoft.com/office/drawing/2014/main" id="{5A01B0A4-475C-C0F3-B0CF-D3E4F4A9DA4E}"/>
              </a:ext>
            </a:extLst>
          </p:cNvPr>
          <p:cNvSpPr/>
          <p:nvPr/>
        </p:nvSpPr>
        <p:spPr>
          <a:xfrm>
            <a:off x="0" y="5921264"/>
            <a:ext cx="2694562"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With min_max_algorithm</a:t>
            </a:r>
            <a:endParaRPr lang="he-IL" dirty="0"/>
          </a:p>
        </p:txBody>
      </p:sp>
      <p:sp>
        <p:nvSpPr>
          <p:cNvPr id="11" name="Rectangle 10">
            <a:extLst>
              <a:ext uri="{FF2B5EF4-FFF2-40B4-BE49-F238E27FC236}">
                <a16:creationId xmlns:a16="http://schemas.microsoft.com/office/drawing/2014/main" id="{3DE8C9A0-BB7E-7961-C5E3-E2EB42B4A68C}"/>
              </a:ext>
            </a:extLst>
          </p:cNvPr>
          <p:cNvSpPr/>
          <p:nvPr/>
        </p:nvSpPr>
        <p:spPr>
          <a:xfrm>
            <a:off x="-10537" y="3377236"/>
            <a:ext cx="2694562" cy="532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With spoiled_Image algorithm</a:t>
            </a:r>
            <a:endParaRPr lang="he-IL" dirty="0"/>
          </a:p>
        </p:txBody>
      </p:sp>
      <p:sp>
        <p:nvSpPr>
          <p:cNvPr id="12" name="Rectangle 11">
            <a:extLst>
              <a:ext uri="{FF2B5EF4-FFF2-40B4-BE49-F238E27FC236}">
                <a16:creationId xmlns:a16="http://schemas.microsoft.com/office/drawing/2014/main" id="{013B2012-59A3-0F6F-3049-705DFFCB1D3D}"/>
              </a:ext>
            </a:extLst>
          </p:cNvPr>
          <p:cNvSpPr/>
          <p:nvPr/>
        </p:nvSpPr>
        <p:spPr>
          <a:xfrm>
            <a:off x="124839" y="6387792"/>
            <a:ext cx="2037944" cy="2613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(2,2,2)=R,G,B</a:t>
            </a:r>
            <a:endParaRPr lang="he-IL" dirty="0"/>
          </a:p>
        </p:txBody>
      </p:sp>
      <p:sp>
        <p:nvSpPr>
          <p:cNvPr id="13" name="Rectangle 12">
            <a:extLst>
              <a:ext uri="{FF2B5EF4-FFF2-40B4-BE49-F238E27FC236}">
                <a16:creationId xmlns:a16="http://schemas.microsoft.com/office/drawing/2014/main" id="{A1A9AB16-3397-9A90-00BA-217BBBF8DCC4}"/>
              </a:ext>
            </a:extLst>
          </p:cNvPr>
          <p:cNvSpPr/>
          <p:nvPr/>
        </p:nvSpPr>
        <p:spPr>
          <a:xfrm>
            <a:off x="326687" y="4061039"/>
            <a:ext cx="1953638" cy="313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(31,31,31)=R,G,B</a:t>
            </a:r>
            <a:endParaRPr lang="he-IL" dirty="0"/>
          </a:p>
        </p:txBody>
      </p:sp>
      <p:sp>
        <p:nvSpPr>
          <p:cNvPr id="14" name="Rectangle 13">
            <a:extLst>
              <a:ext uri="{FF2B5EF4-FFF2-40B4-BE49-F238E27FC236}">
                <a16:creationId xmlns:a16="http://schemas.microsoft.com/office/drawing/2014/main" id="{5F6E3DF8-E769-E87E-82A8-3780BC7FECDA}"/>
              </a:ext>
            </a:extLst>
          </p:cNvPr>
          <p:cNvSpPr/>
          <p:nvPr/>
        </p:nvSpPr>
        <p:spPr>
          <a:xfrm>
            <a:off x="530157" y="622833"/>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A201gray.bmp</a:t>
            </a:r>
          </a:p>
        </p:txBody>
      </p:sp>
      <p:sp>
        <p:nvSpPr>
          <p:cNvPr id="15" name="Rectangle 14">
            <a:extLst>
              <a:ext uri="{FF2B5EF4-FFF2-40B4-BE49-F238E27FC236}">
                <a16:creationId xmlns:a16="http://schemas.microsoft.com/office/drawing/2014/main" id="{D171A9F9-DB58-155D-2CA5-EB13C759044E}"/>
              </a:ext>
            </a:extLst>
          </p:cNvPr>
          <p:cNvSpPr/>
          <p:nvPr/>
        </p:nvSpPr>
        <p:spPr>
          <a:xfrm>
            <a:off x="-10538" y="1192922"/>
            <a:ext cx="2987201" cy="532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Original gray image (without further manipulation)</a:t>
            </a:r>
            <a:endParaRPr lang="he-IL" dirty="0"/>
          </a:p>
        </p:txBody>
      </p:sp>
      <p:sp>
        <p:nvSpPr>
          <p:cNvPr id="16" name="Rectangle 15">
            <a:extLst>
              <a:ext uri="{FF2B5EF4-FFF2-40B4-BE49-F238E27FC236}">
                <a16:creationId xmlns:a16="http://schemas.microsoft.com/office/drawing/2014/main" id="{68992F10-282A-A505-29B3-DD5A626ECB82}"/>
              </a:ext>
            </a:extLst>
          </p:cNvPr>
          <p:cNvSpPr/>
          <p:nvPr/>
        </p:nvSpPr>
        <p:spPr>
          <a:xfrm>
            <a:off x="326687" y="1876725"/>
            <a:ext cx="1953638" cy="3131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(4,4,4)=R,G,B</a:t>
            </a:r>
            <a:endParaRPr lang="he-IL" dirty="0"/>
          </a:p>
        </p:txBody>
      </p:sp>
      <p:sp>
        <p:nvSpPr>
          <p:cNvPr id="17" name="Rectangle 16">
            <a:extLst>
              <a:ext uri="{FF2B5EF4-FFF2-40B4-BE49-F238E27FC236}">
                <a16:creationId xmlns:a16="http://schemas.microsoft.com/office/drawing/2014/main" id="{8CAE3B63-0A08-CA1A-739B-9DAE56BC77DE}"/>
              </a:ext>
            </a:extLst>
          </p:cNvPr>
          <p:cNvSpPr/>
          <p:nvPr/>
        </p:nvSpPr>
        <p:spPr>
          <a:xfrm>
            <a:off x="10976043" y="2992323"/>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(48,279)</a:t>
            </a:r>
            <a:endParaRPr lang="he-IL" dirty="0"/>
          </a:p>
        </p:txBody>
      </p:sp>
      <p:sp>
        <p:nvSpPr>
          <p:cNvPr id="2" name="Google Shape;104;p3">
            <a:extLst>
              <a:ext uri="{FF2B5EF4-FFF2-40B4-BE49-F238E27FC236}">
                <a16:creationId xmlns:a16="http://schemas.microsoft.com/office/drawing/2014/main" id="{6F1D0393-99D2-0074-2703-2FB1522E6581}"/>
              </a:ext>
            </a:extLst>
          </p:cNvPr>
          <p:cNvSpPr txBox="1"/>
          <p:nvPr/>
        </p:nvSpPr>
        <p:spPr>
          <a:xfrm>
            <a:off x="1575069" y="-75792"/>
            <a:ext cx="979575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21.12 – comparison of the results – for a certain point (48,279)</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3315781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078BFC-D2FA-1FDA-CE66-87D022164CC1}"/>
              </a:ext>
            </a:extLst>
          </p:cNvPr>
          <p:cNvSpPr>
            <a:spLocks noGrp="1"/>
          </p:cNvSpPr>
          <p:nvPr>
            <p:ph type="sldNum" sz="quarter" idx="12"/>
          </p:nvPr>
        </p:nvSpPr>
        <p:spPr>
          <a:xfrm>
            <a:off x="11823970" y="6492875"/>
            <a:ext cx="368030" cy="365125"/>
          </a:xfrm>
        </p:spPr>
        <p:txBody>
          <a:bodyPr/>
          <a:lstStyle/>
          <a:p>
            <a:fld id="{1CC24C3C-60E1-4892-AEC8-068132A128A1}" type="slidenum">
              <a:rPr lang="he-IL" smtClean="0"/>
              <a:t>18</a:t>
            </a:fld>
            <a:endParaRPr lang="he-IL"/>
          </a:p>
        </p:txBody>
      </p:sp>
      <p:sp>
        <p:nvSpPr>
          <p:cNvPr id="5" name="Title 1">
            <a:extLst>
              <a:ext uri="{FF2B5EF4-FFF2-40B4-BE49-F238E27FC236}">
                <a16:creationId xmlns:a16="http://schemas.microsoft.com/office/drawing/2014/main" id="{86224B8A-F7BB-1D66-7B53-70D58373F4BE}"/>
              </a:ext>
            </a:extLst>
          </p:cNvPr>
          <p:cNvSpPr>
            <a:spLocks noGrp="1"/>
          </p:cNvSpPr>
          <p:nvPr>
            <p:ph type="title"/>
          </p:nvPr>
        </p:nvSpPr>
        <p:spPr>
          <a:xfrm>
            <a:off x="3853673" y="87550"/>
            <a:ext cx="4484654" cy="542824"/>
          </a:xfrm>
        </p:spPr>
        <p:txBody>
          <a:bodyPr>
            <a:normAutofit/>
          </a:bodyPr>
          <a:lstStyle/>
          <a:p>
            <a:pPr algn="l"/>
            <a:r>
              <a:rPr lang="en-US" sz="2800" b="1" u="sng" dirty="0">
                <a:solidFill>
                  <a:srgbClr val="0070C0"/>
                </a:solidFill>
                <a:latin typeface="+mn-lt"/>
              </a:rPr>
              <a:t>21.13 What did we learned </a:t>
            </a:r>
            <a:endParaRPr lang="en-US" sz="2800" u="sng" dirty="0">
              <a:latin typeface="Cooper Black" panose="0208090404030B020404" pitchFamily="18" charset="0"/>
            </a:endParaRPr>
          </a:p>
        </p:txBody>
      </p:sp>
      <p:sp>
        <p:nvSpPr>
          <p:cNvPr id="6" name="TextBox 5">
            <a:extLst>
              <a:ext uri="{FF2B5EF4-FFF2-40B4-BE49-F238E27FC236}">
                <a16:creationId xmlns:a16="http://schemas.microsoft.com/office/drawing/2014/main" id="{6984DAA2-829B-A6E0-A2AD-D2B5EB3EA8A9}"/>
              </a:ext>
            </a:extLst>
          </p:cNvPr>
          <p:cNvSpPr txBox="1"/>
          <p:nvPr/>
        </p:nvSpPr>
        <p:spPr>
          <a:xfrm>
            <a:off x="1739889" y="1729598"/>
            <a:ext cx="8712222" cy="3046988"/>
          </a:xfrm>
          <a:prstGeom prst="rect">
            <a:avLst/>
          </a:prstGeom>
        </p:spPr>
        <p:style>
          <a:lnRef idx="0">
            <a:schemeClr val="dk1"/>
          </a:lnRef>
          <a:fillRef idx="3">
            <a:schemeClr val="dk1"/>
          </a:fillRef>
          <a:effectRef idx="3">
            <a:schemeClr val="dk1"/>
          </a:effectRef>
          <a:fontRef idx="minor">
            <a:schemeClr val="lt1"/>
          </a:fontRef>
        </p:style>
        <p:txBody>
          <a:bodyPr wrap="square" rtlCol="1">
            <a:spAutoFit/>
          </a:bodyPr>
          <a:lstStyle/>
          <a:p>
            <a:pPr marL="342900" indent="-342900" algn="l" rtl="0">
              <a:buAutoNum type="arabicParenR"/>
            </a:pPr>
            <a:r>
              <a:rPr lang="en-US" sz="2400" dirty="0"/>
              <a:t>We learned how to implement algorithms and functions that deals with image properties such as: contrast &amp; brightness.</a:t>
            </a:r>
          </a:p>
          <a:p>
            <a:pPr algn="l" rtl="0"/>
            <a:endParaRPr lang="en-US" sz="2400" dirty="0"/>
          </a:p>
          <a:p>
            <a:pPr algn="l" rtl="0"/>
            <a:r>
              <a:rPr lang="en-US" sz="2400" dirty="0"/>
              <a:t>2) We learned how to find the optimal outcome of an image using mathematical way so the image will look the best.</a:t>
            </a:r>
          </a:p>
          <a:p>
            <a:pPr algn="l" rtl="0"/>
            <a:endParaRPr lang="en-US" sz="2400" dirty="0"/>
          </a:p>
          <a:p>
            <a:pPr algn="l" rtl="0"/>
            <a:r>
              <a:rPr lang="en-US" sz="2400" dirty="0"/>
              <a:t>3) We used, practiced and implemented methods involving LUT which is an essential concept in Image Processing</a:t>
            </a:r>
          </a:p>
        </p:txBody>
      </p:sp>
    </p:spTree>
    <p:extLst>
      <p:ext uri="{BB962C8B-B14F-4D97-AF65-F5344CB8AC3E}">
        <p14:creationId xmlns:p14="http://schemas.microsoft.com/office/powerpoint/2010/main" val="1188972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2B1170-9872-DE22-10CD-57F6E570514B}"/>
              </a:ext>
            </a:extLst>
          </p:cNvPr>
          <p:cNvSpPr>
            <a:spLocks noGrp="1"/>
          </p:cNvSpPr>
          <p:nvPr>
            <p:ph type="sldNum" sz="quarter" idx="12"/>
          </p:nvPr>
        </p:nvSpPr>
        <p:spPr>
          <a:xfrm>
            <a:off x="11814243" y="0"/>
            <a:ext cx="377757" cy="365125"/>
          </a:xfrm>
        </p:spPr>
        <p:txBody>
          <a:bodyPr/>
          <a:lstStyle/>
          <a:p>
            <a:fld id="{1CC24C3C-60E1-4892-AEC8-068132A128A1}" type="slidenum">
              <a:rPr lang="he-IL" sz="1400" smtClean="0"/>
              <a:t>2</a:t>
            </a:fld>
            <a:endParaRPr lang="he-IL" sz="1400"/>
          </a:p>
        </p:txBody>
      </p:sp>
      <p:pic>
        <p:nvPicPr>
          <p:cNvPr id="6" name="Picture 5">
            <a:extLst>
              <a:ext uri="{FF2B5EF4-FFF2-40B4-BE49-F238E27FC236}">
                <a16:creationId xmlns:a16="http://schemas.microsoft.com/office/drawing/2014/main" id="{08CCA195-EAB6-FCB8-66D7-F0CD64F8E405}"/>
              </a:ext>
            </a:extLst>
          </p:cNvPr>
          <p:cNvPicPr>
            <a:picLocks noChangeAspect="1"/>
          </p:cNvPicPr>
          <p:nvPr/>
        </p:nvPicPr>
        <p:blipFill>
          <a:blip r:embed="rId2"/>
          <a:stretch>
            <a:fillRect/>
          </a:stretch>
        </p:blipFill>
        <p:spPr>
          <a:xfrm>
            <a:off x="1036603" y="182562"/>
            <a:ext cx="10118793" cy="6329451"/>
          </a:xfrm>
          <a:prstGeom prst="rect">
            <a:avLst/>
          </a:prstGeom>
        </p:spPr>
      </p:pic>
    </p:spTree>
    <p:extLst>
      <p:ext uri="{BB962C8B-B14F-4D97-AF65-F5344CB8AC3E}">
        <p14:creationId xmlns:p14="http://schemas.microsoft.com/office/powerpoint/2010/main" val="123563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C64859-B1BB-C5C3-0A34-EDB173965E17}"/>
              </a:ext>
            </a:extLst>
          </p:cNvPr>
          <p:cNvSpPr>
            <a:spLocks noGrp="1"/>
          </p:cNvSpPr>
          <p:nvPr>
            <p:ph type="sldNum" sz="quarter" idx="12"/>
          </p:nvPr>
        </p:nvSpPr>
        <p:spPr>
          <a:xfrm>
            <a:off x="11901790" y="0"/>
            <a:ext cx="290209" cy="365125"/>
          </a:xfrm>
        </p:spPr>
        <p:txBody>
          <a:bodyPr/>
          <a:lstStyle/>
          <a:p>
            <a:fld id="{1CC24C3C-60E1-4892-AEC8-068132A128A1}" type="slidenum">
              <a:rPr lang="he-IL" sz="1400" smtClean="0"/>
              <a:t>3</a:t>
            </a:fld>
            <a:endParaRPr lang="he-IL" sz="1400" dirty="0"/>
          </a:p>
        </p:txBody>
      </p:sp>
      <p:sp>
        <p:nvSpPr>
          <p:cNvPr id="5" name="Rectangle 4">
            <a:extLst>
              <a:ext uri="{FF2B5EF4-FFF2-40B4-BE49-F238E27FC236}">
                <a16:creationId xmlns:a16="http://schemas.microsoft.com/office/drawing/2014/main" id="{9BDE4859-5847-4A50-A9DC-F3DC6B3D7D3E}"/>
              </a:ext>
            </a:extLst>
          </p:cNvPr>
          <p:cNvSpPr/>
          <p:nvPr/>
        </p:nvSpPr>
        <p:spPr>
          <a:xfrm>
            <a:off x="-7145" y="535481"/>
            <a:ext cx="4143983" cy="8365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Input : </a:t>
            </a:r>
            <a:r>
              <a:rPr lang="en-US" b="1" u="sng" dirty="0"/>
              <a:t>A20.bmp </a:t>
            </a:r>
            <a:br>
              <a:rPr lang="en-US" dirty="0"/>
            </a:br>
            <a:r>
              <a:rPr lang="en-US" dirty="0"/>
              <a:t>(320x240 dimensions and from CGA true-color (24 bpp) bmp file type)</a:t>
            </a:r>
          </a:p>
        </p:txBody>
      </p:sp>
      <p:sp>
        <p:nvSpPr>
          <p:cNvPr id="6" name="Arrow: Right 5">
            <a:extLst>
              <a:ext uri="{FF2B5EF4-FFF2-40B4-BE49-F238E27FC236}">
                <a16:creationId xmlns:a16="http://schemas.microsoft.com/office/drawing/2014/main" id="{C26D9CB8-2AF5-2893-DAD3-1795987EF265}"/>
              </a:ext>
            </a:extLst>
          </p:cNvPr>
          <p:cNvSpPr/>
          <p:nvPr/>
        </p:nvSpPr>
        <p:spPr>
          <a:xfrm>
            <a:off x="4136838" y="824718"/>
            <a:ext cx="3446742" cy="340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86B47706-486B-40ED-9216-37B2D263D824}"/>
              </a:ext>
            </a:extLst>
          </p:cNvPr>
          <p:cNvSpPr txBox="1"/>
          <p:nvPr/>
        </p:nvSpPr>
        <p:spPr>
          <a:xfrm>
            <a:off x="7648374" y="801205"/>
            <a:ext cx="4283413"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LoadGrayImageFromTrueColorBmpFile</a:t>
            </a:r>
            <a:endParaRPr lang="he-IL" b="1" dirty="0"/>
          </a:p>
        </p:txBody>
      </p:sp>
      <p:sp>
        <p:nvSpPr>
          <p:cNvPr id="11" name="Arrow: Right 10">
            <a:extLst>
              <a:ext uri="{FF2B5EF4-FFF2-40B4-BE49-F238E27FC236}">
                <a16:creationId xmlns:a16="http://schemas.microsoft.com/office/drawing/2014/main" id="{32E06AD4-4F68-AD35-69B5-A6F6182E0C6D}"/>
              </a:ext>
            </a:extLst>
          </p:cNvPr>
          <p:cNvSpPr/>
          <p:nvPr/>
        </p:nvSpPr>
        <p:spPr>
          <a:xfrm rot="5400000">
            <a:off x="9586707" y="1168330"/>
            <a:ext cx="346751" cy="3404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1CE2673-1239-4C12-890D-3AA49146F682}"/>
                  </a:ext>
                </a:extLst>
              </p:cNvPr>
              <p:cNvSpPr/>
              <p:nvPr/>
            </p:nvSpPr>
            <p:spPr>
              <a:xfrm>
                <a:off x="7648374" y="1511940"/>
                <a:ext cx="4283413" cy="90483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dirty="0"/>
                  <a:t>unsigned char GrayImage [ ] [ ]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which is the 2D array that represents the gray version of the input bmp color image   </a:t>
                </a:r>
                <a:endParaRPr lang="he-IL" dirty="0"/>
              </a:p>
            </p:txBody>
          </p:sp>
        </mc:Choice>
        <mc:Fallback xmlns="">
          <p:sp>
            <p:nvSpPr>
              <p:cNvPr id="12" name="Rectangle 11">
                <a:extLst>
                  <a:ext uri="{FF2B5EF4-FFF2-40B4-BE49-F238E27FC236}">
                    <a16:creationId xmlns:a16="http://schemas.microsoft.com/office/drawing/2014/main" id="{41CE2673-1239-4C12-890D-3AA49146F682}"/>
                  </a:ext>
                </a:extLst>
              </p:cNvPr>
              <p:cNvSpPr>
                <a:spLocks noRot="1" noChangeAspect="1" noMove="1" noResize="1" noEditPoints="1" noAdjustHandles="1" noChangeArrowheads="1" noChangeShapeType="1" noTextEdit="1"/>
              </p:cNvSpPr>
              <p:nvPr/>
            </p:nvSpPr>
            <p:spPr>
              <a:xfrm>
                <a:off x="7648374" y="1511940"/>
                <a:ext cx="4283413" cy="9048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6D45A7-B4D0-60F5-200F-20B1DC39449D}"/>
                  </a:ext>
                </a:extLst>
              </p:cNvPr>
              <p:cNvSpPr txBox="1"/>
              <p:nvPr/>
            </p:nvSpPr>
            <p:spPr>
              <a:xfrm>
                <a:off x="0" y="1464466"/>
                <a:ext cx="4366909"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StoreGrayImageAsGrayBmpFile</a:t>
                </a:r>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which is a function that stores the created GrayImage 2D array as a bmp file ( simply the gray version of </a:t>
                </a:r>
                <a:r>
                  <a:rPr lang="en-US" b="1" dirty="0"/>
                  <a:t>A20.bmp </a:t>
                </a:r>
                <a:r>
                  <a:rPr lang="en-US" dirty="0"/>
                  <a:t>)</a:t>
                </a:r>
                <a:endParaRPr lang="he-IL" dirty="0"/>
              </a:p>
            </p:txBody>
          </p:sp>
        </mc:Choice>
        <mc:Fallback xmlns="">
          <p:sp>
            <p:nvSpPr>
              <p:cNvPr id="14" name="TextBox 13">
                <a:extLst>
                  <a:ext uri="{FF2B5EF4-FFF2-40B4-BE49-F238E27FC236}">
                    <a16:creationId xmlns:a16="http://schemas.microsoft.com/office/drawing/2014/main" id="{036D45A7-B4D0-60F5-200F-20B1DC39449D}"/>
                  </a:ext>
                </a:extLst>
              </p:cNvPr>
              <p:cNvSpPr txBox="1">
                <a:spLocks noRot="1" noChangeAspect="1" noMove="1" noResize="1" noEditPoints="1" noAdjustHandles="1" noChangeArrowheads="1" noChangeShapeType="1" noTextEdit="1"/>
              </p:cNvSpPr>
              <p:nvPr/>
            </p:nvSpPr>
            <p:spPr>
              <a:xfrm>
                <a:off x="0" y="1464466"/>
                <a:ext cx="4366909" cy="1200329"/>
              </a:xfrm>
              <a:prstGeom prst="rect">
                <a:avLst/>
              </a:prstGeom>
              <a:blipFill>
                <a:blip r:embed="rId3"/>
                <a:stretch>
                  <a:fillRect/>
                </a:stretch>
              </a:blipFill>
            </p:spPr>
            <p:txBody>
              <a:bodyPr/>
              <a:lstStyle/>
              <a:p>
                <a:r>
                  <a:rPr lang="he-IL">
                    <a:noFill/>
                  </a:rPr>
                  <a:t> </a:t>
                </a:r>
              </a:p>
            </p:txBody>
          </p:sp>
        </mc:Fallback>
      </mc:AlternateContent>
      <p:sp>
        <p:nvSpPr>
          <p:cNvPr id="28" name="Arrow: Right 27">
            <a:extLst>
              <a:ext uri="{FF2B5EF4-FFF2-40B4-BE49-F238E27FC236}">
                <a16:creationId xmlns:a16="http://schemas.microsoft.com/office/drawing/2014/main" id="{F5FF03E6-C011-EF0E-1F49-20003275573B}"/>
              </a:ext>
            </a:extLst>
          </p:cNvPr>
          <p:cNvSpPr/>
          <p:nvPr/>
        </p:nvSpPr>
        <p:spPr>
          <a:xfrm flipH="1">
            <a:off x="4366910" y="1898551"/>
            <a:ext cx="3281464" cy="439759"/>
          </a:xfrm>
          <a:prstGeom prst="righ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31" name="Arrow: Right 30">
            <a:extLst>
              <a:ext uri="{FF2B5EF4-FFF2-40B4-BE49-F238E27FC236}">
                <a16:creationId xmlns:a16="http://schemas.microsoft.com/office/drawing/2014/main" id="{205A2852-FFE2-8664-82E3-48DE5BBDF723}"/>
              </a:ext>
            </a:extLst>
          </p:cNvPr>
          <p:cNvSpPr/>
          <p:nvPr/>
        </p:nvSpPr>
        <p:spPr>
          <a:xfrm rot="5400000">
            <a:off x="9653613" y="3572210"/>
            <a:ext cx="2651344" cy="34046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B61C315E-B0CA-3225-0DCB-85603765F738}"/>
                  </a:ext>
                </a:extLst>
              </p:cNvPr>
              <p:cNvSpPr/>
              <p:nvPr/>
            </p:nvSpPr>
            <p:spPr>
              <a:xfrm>
                <a:off x="9212098" y="5068114"/>
                <a:ext cx="2979902" cy="1789886"/>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b="1" dirty="0"/>
                  <a:t>Spoil_good_looking_Image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in the function there is a constants declarations –of the contrast and the brightness and then call the LUT functions</a:t>
                </a:r>
                <a:endParaRPr lang="he-IL" b="1" dirty="0"/>
              </a:p>
            </p:txBody>
          </p:sp>
        </mc:Choice>
        <mc:Fallback xmlns="">
          <p:sp>
            <p:nvSpPr>
              <p:cNvPr id="32" name="Rectangle 31">
                <a:extLst>
                  <a:ext uri="{FF2B5EF4-FFF2-40B4-BE49-F238E27FC236}">
                    <a16:creationId xmlns:a16="http://schemas.microsoft.com/office/drawing/2014/main" id="{B61C315E-B0CA-3225-0DCB-85603765F738}"/>
                  </a:ext>
                </a:extLst>
              </p:cNvPr>
              <p:cNvSpPr>
                <a:spLocks noRot="1" noChangeAspect="1" noMove="1" noResize="1" noEditPoints="1" noAdjustHandles="1" noChangeArrowheads="1" noChangeShapeType="1" noTextEdit="1"/>
              </p:cNvSpPr>
              <p:nvPr/>
            </p:nvSpPr>
            <p:spPr>
              <a:xfrm>
                <a:off x="9212098" y="5068114"/>
                <a:ext cx="2979902" cy="1789886"/>
              </a:xfrm>
              <a:prstGeom prst="rect">
                <a:avLst/>
              </a:prstGeom>
              <a:blipFill>
                <a:blip r:embed="rId4"/>
                <a:stretch>
                  <a:fillRect/>
                </a:stretch>
              </a:blipFill>
            </p:spPr>
            <p:txBody>
              <a:bodyPr/>
              <a:lstStyle/>
              <a:p>
                <a:r>
                  <a:rPr lang="he-IL">
                    <a:noFill/>
                  </a:rPr>
                  <a:t> </a:t>
                </a:r>
              </a:p>
            </p:txBody>
          </p:sp>
        </mc:Fallback>
      </mc:AlternateContent>
      <p:sp>
        <p:nvSpPr>
          <p:cNvPr id="33" name="Arrow: Right 32">
            <a:extLst>
              <a:ext uri="{FF2B5EF4-FFF2-40B4-BE49-F238E27FC236}">
                <a16:creationId xmlns:a16="http://schemas.microsoft.com/office/drawing/2014/main" id="{01F241D7-572E-9275-F435-9AD1ACCED489}"/>
              </a:ext>
            </a:extLst>
          </p:cNvPr>
          <p:cNvSpPr/>
          <p:nvPr/>
        </p:nvSpPr>
        <p:spPr>
          <a:xfrm rot="10800000">
            <a:off x="8264305" y="5231048"/>
            <a:ext cx="947793" cy="510702"/>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5BE289F-F96C-8FCE-1047-971D6B083CE4}"/>
                  </a:ext>
                </a:extLst>
              </p:cNvPr>
              <p:cNvSpPr/>
              <p:nvPr/>
            </p:nvSpPr>
            <p:spPr>
              <a:xfrm>
                <a:off x="-1" y="6181927"/>
                <a:ext cx="6096001" cy="68093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b="1" dirty="0"/>
                  <a:t>StoreGrayImageAsGrayBmpFile </a:t>
                </a:r>
                <a14:m>
                  <m:oMath xmlns:m="http://schemas.openxmlformats.org/officeDocument/2006/math">
                    <m:r>
                      <a:rPr lang="en-US" i="1" dirty="0" smtClean="0">
                        <a:latin typeface="Cambria Math" panose="02040503050406030204" pitchFamily="18" charset="0"/>
                        <a:ea typeface="Cambria Math" panose="02040503050406030204" pitchFamily="18" charset="0"/>
                      </a:rPr>
                      <m:t>→ </m:t>
                    </m:r>
                  </m:oMath>
                </a14:m>
                <a:r>
                  <a:rPr lang="en-US" dirty="0"/>
                  <a:t>Store the new </a:t>
                </a:r>
                <a:r>
                  <a:rPr lang="en-US" b="1" dirty="0"/>
                  <a:t>GrayImage </a:t>
                </a:r>
                <a:r>
                  <a:rPr lang="en-US" dirty="0"/>
                  <a:t>as a bmp file </a:t>
                </a:r>
                <a:r>
                  <a:rPr lang="en-US" b="1" dirty="0">
                    <a:solidFill>
                      <a:srgbClr val="FFFF00"/>
                    </a:solidFill>
                  </a:rPr>
                  <a:t>(after transformation using LUT) </a:t>
                </a:r>
                <a:endParaRPr lang="he-IL" b="1" dirty="0">
                  <a:solidFill>
                    <a:srgbClr val="FFFF00"/>
                  </a:solidFill>
                </a:endParaRPr>
              </a:p>
            </p:txBody>
          </p:sp>
        </mc:Choice>
        <mc:Fallback xmlns="">
          <p:sp>
            <p:nvSpPr>
              <p:cNvPr id="34" name="Rectangle 33">
                <a:extLst>
                  <a:ext uri="{FF2B5EF4-FFF2-40B4-BE49-F238E27FC236}">
                    <a16:creationId xmlns:a16="http://schemas.microsoft.com/office/drawing/2014/main" id="{D5BE289F-F96C-8FCE-1047-971D6B083CE4}"/>
                  </a:ext>
                </a:extLst>
              </p:cNvPr>
              <p:cNvSpPr>
                <a:spLocks noRot="1" noChangeAspect="1" noMove="1" noResize="1" noEditPoints="1" noAdjustHandles="1" noChangeArrowheads="1" noChangeShapeType="1" noTextEdit="1"/>
              </p:cNvSpPr>
              <p:nvPr/>
            </p:nvSpPr>
            <p:spPr>
              <a:xfrm>
                <a:off x="-1" y="6181927"/>
                <a:ext cx="6096001" cy="680936"/>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896EB3A4-536C-4803-8861-F4C75493A7D8}"/>
                  </a:ext>
                </a:extLst>
              </p:cNvPr>
              <p:cNvSpPr/>
              <p:nvPr/>
            </p:nvSpPr>
            <p:spPr>
              <a:xfrm>
                <a:off x="6186791" y="4644172"/>
                <a:ext cx="2077514" cy="143898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Create_LUT</a:t>
                </a:r>
              </a:p>
              <a:p>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function that creates a simple LUT using the formula: </a:t>
                </a:r>
                <a:r>
                  <a:rPr lang="en-US" b="1" dirty="0"/>
                  <a:t>val=c*i+b   </a:t>
                </a:r>
                <a:endParaRPr lang="he-IL" b="1" dirty="0"/>
              </a:p>
            </p:txBody>
          </p:sp>
        </mc:Choice>
        <mc:Fallback xmlns="">
          <p:sp>
            <p:nvSpPr>
              <p:cNvPr id="36" name="Rectangle 35">
                <a:extLst>
                  <a:ext uri="{FF2B5EF4-FFF2-40B4-BE49-F238E27FC236}">
                    <a16:creationId xmlns:a16="http://schemas.microsoft.com/office/drawing/2014/main" id="{896EB3A4-536C-4803-8861-F4C75493A7D8}"/>
                  </a:ext>
                </a:extLst>
              </p:cNvPr>
              <p:cNvSpPr>
                <a:spLocks noRot="1" noChangeAspect="1" noMove="1" noResize="1" noEditPoints="1" noAdjustHandles="1" noChangeArrowheads="1" noChangeShapeType="1" noTextEdit="1"/>
              </p:cNvSpPr>
              <p:nvPr/>
            </p:nvSpPr>
            <p:spPr>
              <a:xfrm>
                <a:off x="6186791" y="4644172"/>
                <a:ext cx="2077514" cy="1438982"/>
              </a:xfrm>
              <a:prstGeom prst="rect">
                <a:avLst/>
              </a:prstGeom>
              <a:blipFill>
                <a:blip r:embed="rId6"/>
                <a:stretch>
                  <a:fillRect/>
                </a:stretch>
              </a:blipFill>
            </p:spPr>
            <p:txBody>
              <a:bodyPr/>
              <a:lstStyle/>
              <a:p>
                <a:r>
                  <a:rPr lang="he-IL">
                    <a:noFill/>
                  </a:rPr>
                  <a:t> </a:t>
                </a:r>
              </a:p>
            </p:txBody>
          </p:sp>
        </mc:Fallback>
      </mc:AlternateContent>
      <p:sp>
        <p:nvSpPr>
          <p:cNvPr id="37" name="Arrow: Right 36">
            <a:extLst>
              <a:ext uri="{FF2B5EF4-FFF2-40B4-BE49-F238E27FC236}">
                <a16:creationId xmlns:a16="http://schemas.microsoft.com/office/drawing/2014/main" id="{9F1DE23A-E155-BEBA-EA9A-56FBE43999F9}"/>
              </a:ext>
            </a:extLst>
          </p:cNvPr>
          <p:cNvSpPr/>
          <p:nvPr/>
        </p:nvSpPr>
        <p:spPr>
          <a:xfrm rot="10800000">
            <a:off x="5238998" y="5062465"/>
            <a:ext cx="947793" cy="510702"/>
          </a:xfrm>
          <a:prstGeom prst="right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42291CC-6BB8-5FA9-1649-39218C2CA6F6}"/>
                  </a:ext>
                </a:extLst>
              </p:cNvPr>
              <p:cNvSpPr/>
              <p:nvPr/>
            </p:nvSpPr>
            <p:spPr>
              <a:xfrm>
                <a:off x="2071990" y="4814054"/>
                <a:ext cx="3167007" cy="890787"/>
              </a:xfrm>
              <a:prstGeom prst="rect">
                <a:avLst/>
              </a:prstGeom>
            </p:spPr>
            <p:style>
              <a:lnRef idx="0">
                <a:schemeClr val="dk1"/>
              </a:lnRef>
              <a:fillRef idx="3">
                <a:schemeClr val="dk1"/>
              </a:fillRef>
              <a:effectRef idx="3">
                <a:schemeClr val="dk1"/>
              </a:effectRef>
              <a:fontRef idx="minor">
                <a:schemeClr val="lt1"/>
              </a:fontRef>
            </p:style>
            <p:txBody>
              <a:bodyPr rtlCol="1" anchor="ctr"/>
              <a:lstStyle/>
              <a:p>
                <a:r>
                  <a:rPr lang="en-US" b="1" dirty="0"/>
                  <a:t>ApplyLUTonGrayImage</a:t>
                </a:r>
              </a:p>
              <a:p>
                <a:r>
                  <a:rPr lang="en-US" dirty="0"/>
                  <a:t> </a:t>
                </a:r>
                <a14:m>
                  <m:oMath xmlns:m="http://schemas.openxmlformats.org/officeDocument/2006/math">
                    <m:r>
                      <a:rPr lang="en-US" dirty="0">
                        <a:latin typeface="Cambria Math" panose="02040503050406030204" pitchFamily="18" charset="0"/>
                      </a:rPr>
                      <m:t>→</m:t>
                    </m:r>
                  </m:oMath>
                </a14:m>
                <a:r>
                  <a:rPr lang="en-US" dirty="0"/>
                  <a:t> a function that applies the created LUT on the GrayImage  </a:t>
                </a:r>
                <a:endParaRPr lang="he-IL" dirty="0"/>
              </a:p>
            </p:txBody>
          </p:sp>
        </mc:Choice>
        <mc:Fallback xmlns="">
          <p:sp>
            <p:nvSpPr>
              <p:cNvPr id="38" name="Rectangle 37">
                <a:extLst>
                  <a:ext uri="{FF2B5EF4-FFF2-40B4-BE49-F238E27FC236}">
                    <a16:creationId xmlns:a16="http://schemas.microsoft.com/office/drawing/2014/main" id="{042291CC-6BB8-5FA9-1649-39218C2CA6F6}"/>
                  </a:ext>
                </a:extLst>
              </p:cNvPr>
              <p:cNvSpPr>
                <a:spLocks noRot="1" noChangeAspect="1" noMove="1" noResize="1" noEditPoints="1" noAdjustHandles="1" noChangeArrowheads="1" noChangeShapeType="1" noTextEdit="1"/>
              </p:cNvSpPr>
              <p:nvPr/>
            </p:nvSpPr>
            <p:spPr>
              <a:xfrm>
                <a:off x="2071990" y="4814054"/>
                <a:ext cx="3167007" cy="890787"/>
              </a:xfrm>
              <a:prstGeom prst="rect">
                <a:avLst/>
              </a:prstGeom>
              <a:blipFill>
                <a:blip r:embed="rId7"/>
                <a:stretch>
                  <a:fillRect/>
                </a:stretch>
              </a:blipFill>
            </p:spPr>
            <p:txBody>
              <a:bodyPr/>
              <a:lstStyle/>
              <a:p>
                <a:r>
                  <a:rPr lang="he-IL">
                    <a:noFill/>
                  </a:rPr>
                  <a:t> </a:t>
                </a:r>
              </a:p>
            </p:txBody>
          </p:sp>
        </mc:Fallback>
      </mc:AlternateContent>
      <p:sp>
        <p:nvSpPr>
          <p:cNvPr id="39" name="Arrow: Right 38">
            <a:extLst>
              <a:ext uri="{FF2B5EF4-FFF2-40B4-BE49-F238E27FC236}">
                <a16:creationId xmlns:a16="http://schemas.microsoft.com/office/drawing/2014/main" id="{86E2726E-A1C4-D442-E213-4EEB824CF853}"/>
              </a:ext>
            </a:extLst>
          </p:cNvPr>
          <p:cNvSpPr/>
          <p:nvPr/>
        </p:nvSpPr>
        <p:spPr>
          <a:xfrm rot="5400000">
            <a:off x="3292730" y="5706490"/>
            <a:ext cx="440180" cy="510702"/>
          </a:xfrm>
          <a:prstGeom prst="rightArrow">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40" name="Arrow: Right 39">
            <a:extLst>
              <a:ext uri="{FF2B5EF4-FFF2-40B4-BE49-F238E27FC236}">
                <a16:creationId xmlns:a16="http://schemas.microsoft.com/office/drawing/2014/main" id="{79856A0C-55B6-3402-0016-B3E62BDDF632}"/>
              </a:ext>
            </a:extLst>
          </p:cNvPr>
          <p:cNvSpPr/>
          <p:nvPr/>
        </p:nvSpPr>
        <p:spPr>
          <a:xfrm rot="5400000">
            <a:off x="8990513" y="2541078"/>
            <a:ext cx="589077" cy="340468"/>
          </a:xfrm>
          <a:prstGeom prst="rightArrow">
            <a:avLst/>
          </a:prstGeom>
          <a:solidFill>
            <a:srgbClr val="FF0000"/>
          </a:solidFill>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BD77155E-F359-34C3-E917-390163B63679}"/>
                  </a:ext>
                </a:extLst>
              </p:cNvPr>
              <p:cNvSpPr/>
              <p:nvPr/>
            </p:nvSpPr>
            <p:spPr>
              <a:xfrm>
                <a:off x="3394953" y="3006984"/>
                <a:ext cx="6926094" cy="87808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Min_Max_Algorithm</a:t>
                </a:r>
                <a:r>
                  <a:rPr lang="en-US" dirty="0">
                    <a:ea typeface="Cambria Math" panose="02040503050406030204" pitchFamily="18" charset="0"/>
                  </a:rPr>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in the function there is a constants declarations –of the contrast and the brightness and then call the LUT functions (different constants from </a:t>
                </a:r>
                <a:r>
                  <a:rPr lang="en-US" b="1" dirty="0"/>
                  <a:t>Spoil_good_looking_Image) </a:t>
                </a:r>
                <a:endParaRPr lang="he-IL" b="1" dirty="0"/>
              </a:p>
            </p:txBody>
          </p:sp>
        </mc:Choice>
        <mc:Fallback xmlns="">
          <p:sp>
            <p:nvSpPr>
              <p:cNvPr id="42" name="Rectangle 41">
                <a:extLst>
                  <a:ext uri="{FF2B5EF4-FFF2-40B4-BE49-F238E27FC236}">
                    <a16:creationId xmlns:a16="http://schemas.microsoft.com/office/drawing/2014/main" id="{BD77155E-F359-34C3-E917-390163B63679}"/>
                  </a:ext>
                </a:extLst>
              </p:cNvPr>
              <p:cNvSpPr>
                <a:spLocks noRot="1" noChangeAspect="1" noMove="1" noResize="1" noEditPoints="1" noAdjustHandles="1" noChangeArrowheads="1" noChangeShapeType="1" noTextEdit="1"/>
              </p:cNvSpPr>
              <p:nvPr/>
            </p:nvSpPr>
            <p:spPr>
              <a:xfrm>
                <a:off x="3394953" y="3006984"/>
                <a:ext cx="6926094" cy="878085"/>
              </a:xfrm>
              <a:prstGeom prst="rect">
                <a:avLst/>
              </a:prstGeom>
              <a:blipFill>
                <a:blip r:embed="rId8"/>
                <a:stretch>
                  <a:fillRect l="-702" t="-4082" r="-702" b="-12245"/>
                </a:stretch>
              </a:blipFill>
            </p:spPr>
            <p:txBody>
              <a:bodyPr/>
              <a:lstStyle/>
              <a:p>
                <a:r>
                  <a:rPr lang="he-IL">
                    <a:noFill/>
                  </a:rPr>
                  <a:t> </a:t>
                </a:r>
              </a:p>
            </p:txBody>
          </p:sp>
        </mc:Fallback>
      </mc:AlternateContent>
      <p:sp>
        <p:nvSpPr>
          <p:cNvPr id="44" name="Arrow: Right 43">
            <a:extLst>
              <a:ext uri="{FF2B5EF4-FFF2-40B4-BE49-F238E27FC236}">
                <a16:creationId xmlns:a16="http://schemas.microsoft.com/office/drawing/2014/main" id="{2F28CFAE-4025-5254-A97A-E6BFD4A252C9}"/>
              </a:ext>
            </a:extLst>
          </p:cNvPr>
          <p:cNvSpPr/>
          <p:nvPr/>
        </p:nvSpPr>
        <p:spPr>
          <a:xfrm rot="5400000">
            <a:off x="6700157" y="4009272"/>
            <a:ext cx="759104" cy="510702"/>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 name="Google Shape;104;p3">
            <a:extLst>
              <a:ext uri="{FF2B5EF4-FFF2-40B4-BE49-F238E27FC236}">
                <a16:creationId xmlns:a16="http://schemas.microsoft.com/office/drawing/2014/main" id="{5DCB34B4-3643-6773-E83F-537464DE8A15}"/>
              </a:ext>
            </a:extLst>
          </p:cNvPr>
          <p:cNvSpPr txBox="1"/>
          <p:nvPr/>
        </p:nvSpPr>
        <p:spPr>
          <a:xfrm>
            <a:off x="4157287" y="-62469"/>
            <a:ext cx="458091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21.0 - flow chart of the code </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11249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ECF858-89D8-4B06-1CA1-1293ECD6E914}"/>
              </a:ext>
            </a:extLst>
          </p:cNvPr>
          <p:cNvSpPr>
            <a:spLocks noGrp="1"/>
          </p:cNvSpPr>
          <p:nvPr>
            <p:ph type="sldNum" sz="quarter" idx="12"/>
          </p:nvPr>
        </p:nvSpPr>
        <p:spPr>
          <a:xfrm>
            <a:off x="11916383" y="6492875"/>
            <a:ext cx="270753" cy="365125"/>
          </a:xfrm>
        </p:spPr>
        <p:txBody>
          <a:bodyPr/>
          <a:lstStyle/>
          <a:p>
            <a:fld id="{1CC24C3C-60E1-4892-AEC8-068132A128A1}" type="slidenum">
              <a:rPr lang="he-IL" sz="1400" smtClean="0"/>
              <a:t>4</a:t>
            </a:fld>
            <a:endParaRPr lang="he-IL" sz="1400"/>
          </a:p>
        </p:txBody>
      </p:sp>
      <p:pic>
        <p:nvPicPr>
          <p:cNvPr id="6" name="Picture 5">
            <a:extLst>
              <a:ext uri="{FF2B5EF4-FFF2-40B4-BE49-F238E27FC236}">
                <a16:creationId xmlns:a16="http://schemas.microsoft.com/office/drawing/2014/main" id="{E3B3694E-E26D-C531-A05C-2B32C008BB88}"/>
              </a:ext>
            </a:extLst>
          </p:cNvPr>
          <p:cNvPicPr>
            <a:picLocks noChangeAspect="1"/>
          </p:cNvPicPr>
          <p:nvPr/>
        </p:nvPicPr>
        <p:blipFill>
          <a:blip r:embed="rId2"/>
          <a:stretch>
            <a:fillRect/>
          </a:stretch>
        </p:blipFill>
        <p:spPr>
          <a:xfrm>
            <a:off x="628175" y="850765"/>
            <a:ext cx="10935649" cy="2578235"/>
          </a:xfrm>
          <a:prstGeom prst="rect">
            <a:avLst/>
          </a:prstGeom>
        </p:spPr>
      </p:pic>
      <p:sp>
        <p:nvSpPr>
          <p:cNvPr id="7" name="Arrow: Right 6">
            <a:extLst>
              <a:ext uri="{FF2B5EF4-FFF2-40B4-BE49-F238E27FC236}">
                <a16:creationId xmlns:a16="http://schemas.microsoft.com/office/drawing/2014/main" id="{3E575356-F236-3662-2F05-DF4A88B798A5}"/>
              </a:ext>
            </a:extLst>
          </p:cNvPr>
          <p:cNvSpPr/>
          <p:nvPr/>
        </p:nvSpPr>
        <p:spPr>
          <a:xfrm rot="16200000">
            <a:off x="7448955" y="3080830"/>
            <a:ext cx="1901757" cy="661481"/>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A2A5205A-6EC5-D5F7-601B-DC9A9CB4F7AE}"/>
              </a:ext>
            </a:extLst>
          </p:cNvPr>
          <p:cNvSpPr/>
          <p:nvPr/>
        </p:nvSpPr>
        <p:spPr>
          <a:xfrm>
            <a:off x="7149831" y="4362449"/>
            <a:ext cx="3715966" cy="676478"/>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Pay attention to ‘c’ and ‘b’ values – corresponding the IDs of the group</a:t>
            </a:r>
            <a:endParaRPr lang="he-IL" dirty="0"/>
          </a:p>
        </p:txBody>
      </p:sp>
      <p:sp>
        <p:nvSpPr>
          <p:cNvPr id="9" name="Arrow: Right 8">
            <a:extLst>
              <a:ext uri="{FF2B5EF4-FFF2-40B4-BE49-F238E27FC236}">
                <a16:creationId xmlns:a16="http://schemas.microsoft.com/office/drawing/2014/main" id="{06DA654A-7EB1-31A6-675B-0B5D95C9F13F}"/>
              </a:ext>
            </a:extLst>
          </p:cNvPr>
          <p:cNvSpPr/>
          <p:nvPr/>
        </p:nvSpPr>
        <p:spPr>
          <a:xfrm rot="16200000">
            <a:off x="3365702" y="3793246"/>
            <a:ext cx="1901757" cy="661481"/>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111D7683-31BD-365B-8DA6-C88F83F7890D}"/>
              </a:ext>
            </a:extLst>
          </p:cNvPr>
          <p:cNvSpPr/>
          <p:nvPr/>
        </p:nvSpPr>
        <p:spPr>
          <a:xfrm>
            <a:off x="2264043" y="5074865"/>
            <a:ext cx="4105073" cy="9046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After ‘c’ and ‘b’ declarations – create using them a simple LUT and then apply the LUP on the gray image (img [ ] [ ] )</a:t>
            </a:r>
            <a:endParaRPr lang="he-IL" dirty="0"/>
          </a:p>
        </p:txBody>
      </p:sp>
      <p:sp>
        <p:nvSpPr>
          <p:cNvPr id="2" name="Google Shape;104;p3">
            <a:extLst>
              <a:ext uri="{FF2B5EF4-FFF2-40B4-BE49-F238E27FC236}">
                <a16:creationId xmlns:a16="http://schemas.microsoft.com/office/drawing/2014/main" id="{D676BF52-E09D-0F4E-A28A-1D8A8A103CCD}"/>
              </a:ext>
            </a:extLst>
          </p:cNvPr>
          <p:cNvSpPr txBox="1"/>
          <p:nvPr/>
        </p:nvSpPr>
        <p:spPr>
          <a:xfrm>
            <a:off x="1867710" y="0"/>
            <a:ext cx="7723761"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21.1 – “Spoil_good_looking_Image” function</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2077260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24076-EE81-0FBE-088D-14538BFB3728}"/>
              </a:ext>
            </a:extLst>
          </p:cNvPr>
          <p:cNvSpPr>
            <a:spLocks noGrp="1"/>
          </p:cNvSpPr>
          <p:nvPr>
            <p:ph type="sldNum" sz="quarter" idx="12"/>
          </p:nvPr>
        </p:nvSpPr>
        <p:spPr>
          <a:xfrm>
            <a:off x="11862881" y="6492875"/>
            <a:ext cx="329119" cy="365125"/>
          </a:xfrm>
        </p:spPr>
        <p:txBody>
          <a:bodyPr/>
          <a:lstStyle/>
          <a:p>
            <a:fld id="{1CC24C3C-60E1-4892-AEC8-068132A128A1}" type="slidenum">
              <a:rPr lang="he-IL" sz="1400" smtClean="0"/>
              <a:t>5</a:t>
            </a:fld>
            <a:endParaRPr lang="he-IL" sz="1400"/>
          </a:p>
        </p:txBody>
      </p:sp>
      <p:pic>
        <p:nvPicPr>
          <p:cNvPr id="6" name="Picture 5">
            <a:extLst>
              <a:ext uri="{FF2B5EF4-FFF2-40B4-BE49-F238E27FC236}">
                <a16:creationId xmlns:a16="http://schemas.microsoft.com/office/drawing/2014/main" id="{43BEFDDF-5F1D-495A-BA1B-99D4358A988B}"/>
              </a:ext>
            </a:extLst>
          </p:cNvPr>
          <p:cNvPicPr>
            <a:picLocks noChangeAspect="1"/>
          </p:cNvPicPr>
          <p:nvPr/>
        </p:nvPicPr>
        <p:blipFill>
          <a:blip r:embed="rId2"/>
          <a:stretch>
            <a:fillRect/>
          </a:stretch>
        </p:blipFill>
        <p:spPr>
          <a:xfrm>
            <a:off x="0" y="964559"/>
            <a:ext cx="6419850" cy="2886075"/>
          </a:xfrm>
          <a:prstGeom prst="rect">
            <a:avLst/>
          </a:prstGeom>
        </p:spPr>
      </p:pic>
      <p:sp>
        <p:nvSpPr>
          <p:cNvPr id="7" name="Arrow: Right 6">
            <a:extLst>
              <a:ext uri="{FF2B5EF4-FFF2-40B4-BE49-F238E27FC236}">
                <a16:creationId xmlns:a16="http://schemas.microsoft.com/office/drawing/2014/main" id="{E8DCC3AB-FE28-1C45-8615-8199387B0DD6}"/>
              </a:ext>
            </a:extLst>
          </p:cNvPr>
          <p:cNvSpPr/>
          <p:nvPr/>
        </p:nvSpPr>
        <p:spPr>
          <a:xfrm rot="10800000">
            <a:off x="4905711" y="2076853"/>
            <a:ext cx="2945047" cy="661481"/>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F4EB3D64-B0D0-D2A8-F8AE-7CED0789FE60}"/>
              </a:ext>
            </a:extLst>
          </p:cNvPr>
          <p:cNvSpPr/>
          <p:nvPr/>
        </p:nvSpPr>
        <p:spPr>
          <a:xfrm>
            <a:off x="7850759" y="1988714"/>
            <a:ext cx="4105073" cy="904672"/>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Create_LUT is a very simple function for creating a LUT using the contrast (c) and brightness (b) constants.</a:t>
            </a:r>
            <a:endParaRPr lang="he-IL" dirty="0"/>
          </a:p>
        </p:txBody>
      </p:sp>
      <p:sp>
        <p:nvSpPr>
          <p:cNvPr id="12" name="Rectangle 11">
            <a:extLst>
              <a:ext uri="{FF2B5EF4-FFF2-40B4-BE49-F238E27FC236}">
                <a16:creationId xmlns:a16="http://schemas.microsoft.com/office/drawing/2014/main" id="{98552572-74AC-25C1-A31F-2350A70D48F4}"/>
              </a:ext>
            </a:extLst>
          </p:cNvPr>
          <p:cNvSpPr/>
          <p:nvPr/>
        </p:nvSpPr>
        <p:spPr>
          <a:xfrm>
            <a:off x="9136047" y="4563893"/>
            <a:ext cx="3055953" cy="1201269"/>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After defining the LUT – we need to apply the LUT of the original gray image (img [ ] [ ] ) </a:t>
            </a:r>
            <a:endParaRPr lang="he-IL" dirty="0"/>
          </a:p>
        </p:txBody>
      </p:sp>
      <p:pic>
        <p:nvPicPr>
          <p:cNvPr id="14" name="Picture 13">
            <a:extLst>
              <a:ext uri="{FF2B5EF4-FFF2-40B4-BE49-F238E27FC236}">
                <a16:creationId xmlns:a16="http://schemas.microsoft.com/office/drawing/2014/main" id="{AD7DCB47-C80D-5F5A-1CF5-2462E7223672}"/>
              </a:ext>
            </a:extLst>
          </p:cNvPr>
          <p:cNvPicPr>
            <a:picLocks noChangeAspect="1"/>
          </p:cNvPicPr>
          <p:nvPr/>
        </p:nvPicPr>
        <p:blipFill>
          <a:blip r:embed="rId3"/>
          <a:stretch>
            <a:fillRect/>
          </a:stretch>
        </p:blipFill>
        <p:spPr>
          <a:xfrm>
            <a:off x="1" y="4119667"/>
            <a:ext cx="8891954" cy="2385870"/>
          </a:xfrm>
          <a:prstGeom prst="rect">
            <a:avLst/>
          </a:prstGeom>
        </p:spPr>
      </p:pic>
      <p:sp>
        <p:nvSpPr>
          <p:cNvPr id="11" name="Arrow: Right 10">
            <a:extLst>
              <a:ext uri="{FF2B5EF4-FFF2-40B4-BE49-F238E27FC236}">
                <a16:creationId xmlns:a16="http://schemas.microsoft.com/office/drawing/2014/main" id="{3E21E3F5-C23C-64F0-720D-1690E69C4E74}"/>
              </a:ext>
            </a:extLst>
          </p:cNvPr>
          <p:cNvSpPr/>
          <p:nvPr/>
        </p:nvSpPr>
        <p:spPr>
          <a:xfrm rot="10800000">
            <a:off x="7163067" y="4807083"/>
            <a:ext cx="1972979" cy="661481"/>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 name="Google Shape;104;p3">
            <a:extLst>
              <a:ext uri="{FF2B5EF4-FFF2-40B4-BE49-F238E27FC236}">
                <a16:creationId xmlns:a16="http://schemas.microsoft.com/office/drawing/2014/main" id="{E2EBC19D-E563-F826-7370-05036EE378AE}"/>
              </a:ext>
            </a:extLst>
          </p:cNvPr>
          <p:cNvSpPr txBox="1"/>
          <p:nvPr/>
        </p:nvSpPr>
        <p:spPr>
          <a:xfrm>
            <a:off x="1215956" y="58194"/>
            <a:ext cx="9114818"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21.2 – “Create_LUT” and “ApplyLUTonGrrayImage” functions</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2783070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7F35D6E-5BE9-8654-EA4F-1C609EE4FF9E}"/>
              </a:ext>
            </a:extLst>
          </p:cNvPr>
          <p:cNvSpPr>
            <a:spLocks noGrp="1"/>
          </p:cNvSpPr>
          <p:nvPr>
            <p:ph type="sldNum" sz="quarter" idx="12"/>
          </p:nvPr>
        </p:nvSpPr>
        <p:spPr>
          <a:xfrm>
            <a:off x="11911518" y="0"/>
            <a:ext cx="280481" cy="330403"/>
          </a:xfrm>
        </p:spPr>
        <p:txBody>
          <a:bodyPr/>
          <a:lstStyle/>
          <a:p>
            <a:fld id="{1CC24C3C-60E1-4892-AEC8-068132A128A1}" type="slidenum">
              <a:rPr lang="he-IL" sz="1400" smtClean="0"/>
              <a:t>6</a:t>
            </a:fld>
            <a:endParaRPr lang="he-IL" sz="1400"/>
          </a:p>
        </p:txBody>
      </p:sp>
      <p:pic>
        <p:nvPicPr>
          <p:cNvPr id="6" name="Picture 5">
            <a:extLst>
              <a:ext uri="{FF2B5EF4-FFF2-40B4-BE49-F238E27FC236}">
                <a16:creationId xmlns:a16="http://schemas.microsoft.com/office/drawing/2014/main" id="{F0CBE17C-9C62-6D46-1ABB-F8F128A527A6}"/>
              </a:ext>
            </a:extLst>
          </p:cNvPr>
          <p:cNvPicPr>
            <a:picLocks noChangeAspect="1"/>
          </p:cNvPicPr>
          <p:nvPr/>
        </p:nvPicPr>
        <p:blipFill>
          <a:blip r:embed="rId2"/>
          <a:stretch>
            <a:fillRect/>
          </a:stretch>
        </p:blipFill>
        <p:spPr>
          <a:xfrm>
            <a:off x="0" y="785419"/>
            <a:ext cx="7626485" cy="1368729"/>
          </a:xfrm>
          <a:prstGeom prst="rect">
            <a:avLst/>
          </a:prstGeom>
        </p:spPr>
      </p:pic>
      <p:pic>
        <p:nvPicPr>
          <p:cNvPr id="8" name="Picture 7">
            <a:extLst>
              <a:ext uri="{FF2B5EF4-FFF2-40B4-BE49-F238E27FC236}">
                <a16:creationId xmlns:a16="http://schemas.microsoft.com/office/drawing/2014/main" id="{DC17CFE7-0864-FCD8-DC12-A0E6AD517AE8}"/>
              </a:ext>
            </a:extLst>
          </p:cNvPr>
          <p:cNvPicPr>
            <a:picLocks noChangeAspect="1"/>
          </p:cNvPicPr>
          <p:nvPr/>
        </p:nvPicPr>
        <p:blipFill>
          <a:blip r:embed="rId3"/>
          <a:stretch>
            <a:fillRect/>
          </a:stretch>
        </p:blipFill>
        <p:spPr>
          <a:xfrm>
            <a:off x="1" y="2389252"/>
            <a:ext cx="6096000" cy="4468748"/>
          </a:xfrm>
          <a:prstGeom prst="rect">
            <a:avLst/>
          </a:prstGeom>
        </p:spPr>
      </p:pic>
      <p:sp>
        <p:nvSpPr>
          <p:cNvPr id="10" name="Rectangle 9">
            <a:extLst>
              <a:ext uri="{FF2B5EF4-FFF2-40B4-BE49-F238E27FC236}">
                <a16:creationId xmlns:a16="http://schemas.microsoft.com/office/drawing/2014/main" id="{26604A50-AC54-EE9C-B43D-DDECC362E39A}"/>
              </a:ext>
            </a:extLst>
          </p:cNvPr>
          <p:cNvSpPr/>
          <p:nvPr/>
        </p:nvSpPr>
        <p:spPr>
          <a:xfrm>
            <a:off x="7626485" y="682933"/>
            <a:ext cx="4565512" cy="1716176"/>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dirty="0"/>
              <a:t>Another LUT creation function – now for the min_max_algorithm.</a:t>
            </a:r>
          </a:p>
          <a:p>
            <a:r>
              <a:rPr lang="en-US" dirty="0"/>
              <a:t> The max value is 255 and the min value is 0 (in grayscale). Now, the ‘c’ and the ‘b’ are defined differently then they were defined for the Spoil_good_looking_Image algorithm</a:t>
            </a:r>
            <a:endParaRPr lang="he-IL" dirty="0"/>
          </a:p>
        </p:txBody>
      </p:sp>
      <p:sp>
        <p:nvSpPr>
          <p:cNvPr id="12" name="TextBox 11">
            <a:extLst>
              <a:ext uri="{FF2B5EF4-FFF2-40B4-BE49-F238E27FC236}">
                <a16:creationId xmlns:a16="http://schemas.microsoft.com/office/drawing/2014/main" id="{ED1F3117-1F6B-769D-E0F9-036F3E4F25A3}"/>
              </a:ext>
            </a:extLst>
          </p:cNvPr>
          <p:cNvSpPr txBox="1"/>
          <p:nvPr/>
        </p:nvSpPr>
        <p:spPr>
          <a:xfrm>
            <a:off x="6095998" y="2650881"/>
            <a:ext cx="6095999"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first part of the function finds the minimum and maximum pixel values in the image.</a:t>
            </a:r>
            <a:endParaRPr lang="he-IL" dirty="0"/>
          </a:p>
        </p:txBody>
      </p:sp>
      <p:sp>
        <p:nvSpPr>
          <p:cNvPr id="14" name="TextBox 13">
            <a:extLst>
              <a:ext uri="{FF2B5EF4-FFF2-40B4-BE49-F238E27FC236}">
                <a16:creationId xmlns:a16="http://schemas.microsoft.com/office/drawing/2014/main" id="{7D396329-A350-9471-91E4-9B0A513E7024}"/>
              </a:ext>
            </a:extLst>
          </p:cNvPr>
          <p:cNvSpPr txBox="1"/>
          <p:nvPr/>
        </p:nvSpPr>
        <p:spPr>
          <a:xfrm>
            <a:off x="6096000" y="3297212"/>
            <a:ext cx="612680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min is initially set to the maximum possible pixel value (255), and max is set to the minimum possible pixel value (0).</a:t>
            </a:r>
            <a:endParaRPr lang="he-IL" dirty="0"/>
          </a:p>
        </p:txBody>
      </p:sp>
      <p:sp>
        <p:nvSpPr>
          <p:cNvPr id="16" name="TextBox 15">
            <a:extLst>
              <a:ext uri="{FF2B5EF4-FFF2-40B4-BE49-F238E27FC236}">
                <a16:creationId xmlns:a16="http://schemas.microsoft.com/office/drawing/2014/main" id="{F1015719-7D59-0903-DCA3-DCBF207B1B7C}"/>
              </a:ext>
            </a:extLst>
          </p:cNvPr>
          <p:cNvSpPr txBox="1"/>
          <p:nvPr/>
        </p:nvSpPr>
        <p:spPr>
          <a:xfrm>
            <a:off x="6096000" y="3920628"/>
            <a:ext cx="6126803"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iterates through each pixel in the image. For each pixel : If the pixel value is less than min, min is updated to this pixel value. If the pixel value is greater than max, max is updated to this pixel value.</a:t>
            </a:r>
            <a:endParaRPr lang="he-IL" dirty="0"/>
          </a:p>
        </p:txBody>
      </p:sp>
      <p:sp>
        <p:nvSpPr>
          <p:cNvPr id="18" name="TextBox 17">
            <a:extLst>
              <a:ext uri="{FF2B5EF4-FFF2-40B4-BE49-F238E27FC236}">
                <a16:creationId xmlns:a16="http://schemas.microsoft.com/office/drawing/2014/main" id="{7B9B2518-4007-7334-ADF3-D6B8226C98C6}"/>
              </a:ext>
            </a:extLst>
          </p:cNvPr>
          <p:cNvSpPr txBox="1"/>
          <p:nvPr/>
        </p:nvSpPr>
        <p:spPr>
          <a:xfrm>
            <a:off x="6095996" y="5120957"/>
            <a:ext cx="609600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solidFill>
                  <a:srgbClr val="FFFF00"/>
                </a:solidFill>
              </a:rPr>
              <a:t>By the end of these loops, min holds the smallest pixel value in the image, and max holds the largest pixel value.</a:t>
            </a:r>
            <a:endParaRPr lang="he-IL" b="1" dirty="0">
              <a:solidFill>
                <a:srgbClr val="FFFF00"/>
              </a:solidFill>
            </a:endParaRPr>
          </a:p>
        </p:txBody>
      </p:sp>
      <p:sp>
        <p:nvSpPr>
          <p:cNvPr id="20" name="TextBox 19">
            <a:extLst>
              <a:ext uri="{FF2B5EF4-FFF2-40B4-BE49-F238E27FC236}">
                <a16:creationId xmlns:a16="http://schemas.microsoft.com/office/drawing/2014/main" id="{95EB0431-695E-83A1-8C39-2C2F8DEAAEFA}"/>
              </a:ext>
            </a:extLst>
          </p:cNvPr>
          <p:cNvSpPr txBox="1"/>
          <p:nvPr/>
        </p:nvSpPr>
        <p:spPr>
          <a:xfrm>
            <a:off x="6095996" y="5767288"/>
            <a:ext cx="609600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After finding the minimum and maximum pixel values, the function creates a LUT to normalize the pixel values.</a:t>
            </a:r>
            <a:endParaRPr lang="he-IL" dirty="0"/>
          </a:p>
        </p:txBody>
      </p:sp>
      <p:sp>
        <p:nvSpPr>
          <p:cNvPr id="22" name="TextBox 21">
            <a:extLst>
              <a:ext uri="{FF2B5EF4-FFF2-40B4-BE49-F238E27FC236}">
                <a16:creationId xmlns:a16="http://schemas.microsoft.com/office/drawing/2014/main" id="{8E897808-3EA0-2502-73A5-D29181C19444}"/>
              </a:ext>
            </a:extLst>
          </p:cNvPr>
          <p:cNvSpPr txBox="1"/>
          <p:nvPr/>
        </p:nvSpPr>
        <p:spPr>
          <a:xfrm>
            <a:off x="5653392" y="6413619"/>
            <a:ext cx="6538604"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Finally, the LUT is applied to the image to adjust the pixel values.</a:t>
            </a:r>
            <a:endParaRPr lang="he-IL" dirty="0">
              <a:solidFill>
                <a:schemeClr val="bg1"/>
              </a:solidFill>
            </a:endParaRPr>
          </a:p>
        </p:txBody>
      </p:sp>
      <p:sp>
        <p:nvSpPr>
          <p:cNvPr id="2" name="Google Shape;104;p3">
            <a:extLst>
              <a:ext uri="{FF2B5EF4-FFF2-40B4-BE49-F238E27FC236}">
                <a16:creationId xmlns:a16="http://schemas.microsoft.com/office/drawing/2014/main" id="{E28032A3-8A97-5049-4105-92F08E793B65}"/>
              </a:ext>
            </a:extLst>
          </p:cNvPr>
          <p:cNvSpPr txBox="1"/>
          <p:nvPr/>
        </p:nvSpPr>
        <p:spPr>
          <a:xfrm>
            <a:off x="1215956" y="58194"/>
            <a:ext cx="1022377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21.3 – “CreateMinMaxLUT” and “Min_Max_Algorithm” functions</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83219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56E08A-5182-D418-E6AD-6054ABBC8A85}"/>
              </a:ext>
            </a:extLst>
          </p:cNvPr>
          <p:cNvSpPr>
            <a:spLocks noGrp="1"/>
          </p:cNvSpPr>
          <p:nvPr>
            <p:ph type="sldNum" sz="quarter" idx="12"/>
          </p:nvPr>
        </p:nvSpPr>
        <p:spPr>
          <a:xfrm>
            <a:off x="11882336" y="6492875"/>
            <a:ext cx="309664" cy="365125"/>
          </a:xfrm>
        </p:spPr>
        <p:txBody>
          <a:bodyPr/>
          <a:lstStyle/>
          <a:p>
            <a:fld id="{1CC24C3C-60E1-4892-AEC8-068132A128A1}" type="slidenum">
              <a:rPr lang="he-IL" sz="1400" smtClean="0"/>
              <a:t>7</a:t>
            </a:fld>
            <a:endParaRPr lang="he-IL" sz="1400"/>
          </a:p>
        </p:txBody>
      </p:sp>
      <p:sp>
        <p:nvSpPr>
          <p:cNvPr id="5" name="Google Shape;104;p3">
            <a:extLst>
              <a:ext uri="{FF2B5EF4-FFF2-40B4-BE49-F238E27FC236}">
                <a16:creationId xmlns:a16="http://schemas.microsoft.com/office/drawing/2014/main" id="{2274E49A-0142-6355-C5E4-13910B5313DC}"/>
              </a:ext>
            </a:extLst>
          </p:cNvPr>
          <p:cNvSpPr txBox="1"/>
          <p:nvPr/>
        </p:nvSpPr>
        <p:spPr>
          <a:xfrm>
            <a:off x="1215956" y="58194"/>
            <a:ext cx="1022377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Introduction to profiles part of the report (parts 21.4 – 21.12) </a:t>
            </a:r>
            <a:endParaRPr sz="2800" b="0" i="0" u="sng" strike="noStrike" cap="none" dirty="0">
              <a:solidFill>
                <a:schemeClr val="dk1"/>
              </a:solidFill>
              <a:latin typeface="Corben"/>
              <a:ea typeface="Corben"/>
              <a:cs typeface="Corben"/>
              <a:sym typeface="Corben"/>
            </a:endParaRPr>
          </a:p>
        </p:txBody>
      </p:sp>
      <p:sp>
        <p:nvSpPr>
          <p:cNvPr id="6" name="Rectangle 5">
            <a:extLst>
              <a:ext uri="{FF2B5EF4-FFF2-40B4-BE49-F238E27FC236}">
                <a16:creationId xmlns:a16="http://schemas.microsoft.com/office/drawing/2014/main" id="{A28DC8DF-0F23-3638-3758-1629490CF12D}"/>
              </a:ext>
            </a:extLst>
          </p:cNvPr>
          <p:cNvSpPr/>
          <p:nvPr/>
        </p:nvSpPr>
        <p:spPr>
          <a:xfrm>
            <a:off x="2717263" y="1118680"/>
            <a:ext cx="5252936" cy="173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 the next slides we will present the analysis of the results using the profiler tool – rows and columns.</a:t>
            </a:r>
          </a:p>
          <a:p>
            <a:pPr algn="ctr"/>
            <a:endParaRPr lang="en-US" dirty="0"/>
          </a:p>
          <a:p>
            <a:pPr algn="ctr"/>
            <a:r>
              <a:rPr lang="en-US" dirty="0"/>
              <a:t>We decided to present two sets of points with their profiles  </a:t>
            </a:r>
            <a:endParaRPr lang="he-IL" dirty="0"/>
          </a:p>
        </p:txBody>
      </p:sp>
      <p:sp>
        <p:nvSpPr>
          <p:cNvPr id="7" name="Arrow: Down 6">
            <a:extLst>
              <a:ext uri="{FF2B5EF4-FFF2-40B4-BE49-F238E27FC236}">
                <a16:creationId xmlns:a16="http://schemas.microsoft.com/office/drawing/2014/main" id="{8A2916F1-3DCE-5C48-352D-5F910EBCFD15}"/>
              </a:ext>
            </a:extLst>
          </p:cNvPr>
          <p:cNvSpPr/>
          <p:nvPr/>
        </p:nvSpPr>
        <p:spPr>
          <a:xfrm>
            <a:off x="3745147" y="2850204"/>
            <a:ext cx="486383" cy="17315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Arrow: Down 7">
            <a:extLst>
              <a:ext uri="{FF2B5EF4-FFF2-40B4-BE49-F238E27FC236}">
                <a16:creationId xmlns:a16="http://schemas.microsoft.com/office/drawing/2014/main" id="{4996C0C5-F0F2-ECFB-7E43-E0440BEBF6B8}"/>
              </a:ext>
            </a:extLst>
          </p:cNvPr>
          <p:cNvSpPr/>
          <p:nvPr/>
        </p:nvSpPr>
        <p:spPr>
          <a:xfrm>
            <a:off x="6893666" y="2850204"/>
            <a:ext cx="486383" cy="17315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6EF9A771-B4BB-F709-589A-D1C41432E05D}"/>
              </a:ext>
            </a:extLst>
          </p:cNvPr>
          <p:cNvSpPr/>
          <p:nvPr/>
        </p:nvSpPr>
        <p:spPr>
          <a:xfrm>
            <a:off x="2827509" y="4581728"/>
            <a:ext cx="2470826" cy="15564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Parts </a:t>
            </a:r>
            <a:r>
              <a:rPr lang="en-US" b="1" dirty="0">
                <a:solidFill>
                  <a:srgbClr val="00B050"/>
                </a:solidFill>
              </a:rPr>
              <a:t>21.4 - 21.7 </a:t>
            </a:r>
            <a:r>
              <a:rPr lang="en-US" dirty="0"/>
              <a:t>will deal with point </a:t>
            </a:r>
            <a:r>
              <a:rPr lang="en-US" b="1" dirty="0">
                <a:solidFill>
                  <a:srgbClr val="FFFF00"/>
                </a:solidFill>
              </a:rPr>
              <a:t>(152,157) </a:t>
            </a:r>
            <a:r>
              <a:rPr lang="en-US" dirty="0"/>
              <a:t>to present the profiles of the 4 versions of the image    </a:t>
            </a:r>
            <a:endParaRPr lang="he-IL" dirty="0"/>
          </a:p>
        </p:txBody>
      </p:sp>
      <p:sp>
        <p:nvSpPr>
          <p:cNvPr id="10" name="Rectangle 9">
            <a:extLst>
              <a:ext uri="{FF2B5EF4-FFF2-40B4-BE49-F238E27FC236}">
                <a16:creationId xmlns:a16="http://schemas.microsoft.com/office/drawing/2014/main" id="{A3EDF28A-891F-3039-3663-496F35F70945}"/>
              </a:ext>
            </a:extLst>
          </p:cNvPr>
          <p:cNvSpPr/>
          <p:nvPr/>
        </p:nvSpPr>
        <p:spPr>
          <a:xfrm>
            <a:off x="6005211" y="4591457"/>
            <a:ext cx="2470826" cy="15564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Parts </a:t>
            </a:r>
            <a:r>
              <a:rPr lang="en-US" b="1" dirty="0">
                <a:solidFill>
                  <a:srgbClr val="00B0F0"/>
                </a:solidFill>
              </a:rPr>
              <a:t>21.8 - 21.12 </a:t>
            </a:r>
            <a:r>
              <a:rPr lang="en-US" dirty="0"/>
              <a:t>will deal with point </a:t>
            </a:r>
            <a:r>
              <a:rPr lang="en-US" b="1" dirty="0">
                <a:solidFill>
                  <a:srgbClr val="FFFF00"/>
                </a:solidFill>
              </a:rPr>
              <a:t>(48,279) </a:t>
            </a:r>
            <a:r>
              <a:rPr lang="en-US" dirty="0"/>
              <a:t>to present the profiles of the 4 versions of the image    </a:t>
            </a:r>
            <a:endParaRPr lang="he-IL" dirty="0"/>
          </a:p>
        </p:txBody>
      </p:sp>
      <p:sp>
        <p:nvSpPr>
          <p:cNvPr id="11" name="Rectangle 10">
            <a:extLst>
              <a:ext uri="{FF2B5EF4-FFF2-40B4-BE49-F238E27FC236}">
                <a16:creationId xmlns:a16="http://schemas.microsoft.com/office/drawing/2014/main" id="{97A56D5F-7B2F-2A3F-F686-8FE19690F120}"/>
              </a:ext>
            </a:extLst>
          </p:cNvPr>
          <p:cNvSpPr/>
          <p:nvPr/>
        </p:nvSpPr>
        <p:spPr>
          <a:xfrm>
            <a:off x="9362872" y="2461098"/>
            <a:ext cx="2519464" cy="1546698"/>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b="1" u="sng" dirty="0"/>
              <a:t>Pay attention:</a:t>
            </a:r>
          </a:p>
          <a:p>
            <a:pPr algn="ctr"/>
            <a:r>
              <a:rPr lang="en-US" dirty="0"/>
              <a:t> in all the profiles presentations row view is in the right hand side and column view is in the left hand side </a:t>
            </a:r>
            <a:endParaRPr lang="he-IL" dirty="0"/>
          </a:p>
        </p:txBody>
      </p:sp>
    </p:spTree>
    <p:extLst>
      <p:ext uri="{BB962C8B-B14F-4D97-AF65-F5344CB8AC3E}">
        <p14:creationId xmlns:p14="http://schemas.microsoft.com/office/powerpoint/2010/main" val="306666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E21B576-4C1A-9C80-C189-1C152506D7BE}"/>
              </a:ext>
            </a:extLst>
          </p:cNvPr>
          <p:cNvSpPr>
            <a:spLocks noGrp="1"/>
          </p:cNvSpPr>
          <p:nvPr>
            <p:ph type="sldNum" sz="quarter" idx="12"/>
          </p:nvPr>
        </p:nvSpPr>
        <p:spPr>
          <a:xfrm>
            <a:off x="11853153" y="6492875"/>
            <a:ext cx="338847" cy="365125"/>
          </a:xfrm>
        </p:spPr>
        <p:txBody>
          <a:bodyPr/>
          <a:lstStyle/>
          <a:p>
            <a:fld id="{1CC24C3C-60E1-4892-AEC8-068132A128A1}" type="slidenum">
              <a:rPr lang="he-IL" sz="1400" smtClean="0"/>
              <a:t>8</a:t>
            </a:fld>
            <a:endParaRPr lang="he-IL" sz="1400"/>
          </a:p>
        </p:txBody>
      </p:sp>
      <p:pic>
        <p:nvPicPr>
          <p:cNvPr id="6" name="Picture 5">
            <a:extLst>
              <a:ext uri="{FF2B5EF4-FFF2-40B4-BE49-F238E27FC236}">
                <a16:creationId xmlns:a16="http://schemas.microsoft.com/office/drawing/2014/main" id="{DF633024-CE5C-0304-1EF2-04071943CD80}"/>
              </a:ext>
            </a:extLst>
          </p:cNvPr>
          <p:cNvPicPr>
            <a:picLocks noChangeAspect="1"/>
          </p:cNvPicPr>
          <p:nvPr/>
        </p:nvPicPr>
        <p:blipFill>
          <a:blip r:embed="rId2"/>
          <a:stretch>
            <a:fillRect/>
          </a:stretch>
        </p:blipFill>
        <p:spPr>
          <a:xfrm>
            <a:off x="0" y="1815526"/>
            <a:ext cx="3644243" cy="2819552"/>
          </a:xfrm>
          <a:prstGeom prst="rect">
            <a:avLst/>
          </a:prstGeom>
        </p:spPr>
      </p:pic>
      <p:pic>
        <p:nvPicPr>
          <p:cNvPr id="8" name="Picture 7">
            <a:extLst>
              <a:ext uri="{FF2B5EF4-FFF2-40B4-BE49-F238E27FC236}">
                <a16:creationId xmlns:a16="http://schemas.microsoft.com/office/drawing/2014/main" id="{646FC11D-3202-09EF-E770-699EA4CD08B0}"/>
              </a:ext>
            </a:extLst>
          </p:cNvPr>
          <p:cNvPicPr>
            <a:picLocks noChangeAspect="1"/>
          </p:cNvPicPr>
          <p:nvPr/>
        </p:nvPicPr>
        <p:blipFill rotWithShape="1">
          <a:blip r:embed="rId3"/>
          <a:srcRect t="17302"/>
          <a:stretch/>
        </p:blipFill>
        <p:spPr>
          <a:xfrm>
            <a:off x="4018536" y="1973309"/>
            <a:ext cx="5886450" cy="2520630"/>
          </a:xfrm>
          <a:prstGeom prst="rect">
            <a:avLst/>
          </a:prstGeom>
        </p:spPr>
      </p:pic>
      <p:pic>
        <p:nvPicPr>
          <p:cNvPr id="10" name="Picture 9">
            <a:extLst>
              <a:ext uri="{FF2B5EF4-FFF2-40B4-BE49-F238E27FC236}">
                <a16:creationId xmlns:a16="http://schemas.microsoft.com/office/drawing/2014/main" id="{3698BC46-0C44-A7E9-316F-35E784075489}"/>
              </a:ext>
            </a:extLst>
          </p:cNvPr>
          <p:cNvPicPr>
            <a:picLocks noChangeAspect="1"/>
          </p:cNvPicPr>
          <p:nvPr/>
        </p:nvPicPr>
        <p:blipFill>
          <a:blip r:embed="rId4"/>
          <a:stretch>
            <a:fillRect/>
          </a:stretch>
        </p:blipFill>
        <p:spPr>
          <a:xfrm>
            <a:off x="10020301" y="2114448"/>
            <a:ext cx="2171700" cy="2162175"/>
          </a:xfrm>
          <a:prstGeom prst="rect">
            <a:avLst/>
          </a:prstGeom>
        </p:spPr>
      </p:pic>
      <p:sp>
        <p:nvSpPr>
          <p:cNvPr id="11" name="Rectangle 10">
            <a:extLst>
              <a:ext uri="{FF2B5EF4-FFF2-40B4-BE49-F238E27FC236}">
                <a16:creationId xmlns:a16="http://schemas.microsoft.com/office/drawing/2014/main" id="{381FCEF0-775C-9080-45D7-3F8272012A5D}"/>
              </a:ext>
            </a:extLst>
          </p:cNvPr>
          <p:cNvSpPr/>
          <p:nvPr/>
        </p:nvSpPr>
        <p:spPr>
          <a:xfrm>
            <a:off x="1" y="1284051"/>
            <a:ext cx="3348976"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A20.bmp (original color image)</a:t>
            </a:r>
            <a:endParaRPr lang="he-IL" dirty="0"/>
          </a:p>
        </p:txBody>
      </p:sp>
      <p:sp>
        <p:nvSpPr>
          <p:cNvPr id="2" name="Google Shape;104;p3">
            <a:extLst>
              <a:ext uri="{FF2B5EF4-FFF2-40B4-BE49-F238E27FC236}">
                <a16:creationId xmlns:a16="http://schemas.microsoft.com/office/drawing/2014/main" id="{94D49D51-84BA-412F-5515-CAC3C606A37E}"/>
              </a:ext>
            </a:extLst>
          </p:cNvPr>
          <p:cNvSpPr txBox="1"/>
          <p:nvPr/>
        </p:nvSpPr>
        <p:spPr>
          <a:xfrm>
            <a:off x="1932561" y="0"/>
            <a:ext cx="8326878"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21.4 – original </a:t>
            </a:r>
            <a:r>
              <a:rPr lang="en-US" sz="2800" b="1" u="sng" dirty="0">
                <a:solidFill>
                  <a:srgbClr val="0070C0"/>
                </a:solidFill>
                <a:latin typeface="Calibri"/>
                <a:ea typeface="Calibri"/>
                <a:cs typeface="Calibri"/>
                <a:sym typeface="Calibri"/>
              </a:rPr>
              <a:t>color image and its profiles (row and column)</a:t>
            </a:r>
            <a:r>
              <a:rPr lang="en-US" sz="2800" b="1" i="0" u="sng" strike="noStrike" cap="none" dirty="0">
                <a:solidFill>
                  <a:srgbClr val="0070C0"/>
                </a:solidFill>
                <a:latin typeface="Calibri"/>
                <a:ea typeface="Calibri"/>
                <a:cs typeface="Calibri"/>
                <a:sym typeface="Calibri"/>
              </a:rPr>
              <a:t> – for a certain point (152,157)</a:t>
            </a:r>
            <a:endParaRPr sz="2800" b="0" i="0" u="sng" strike="noStrike" cap="none" dirty="0">
              <a:solidFill>
                <a:schemeClr val="dk1"/>
              </a:solidFill>
              <a:latin typeface="Corben"/>
              <a:ea typeface="Corben"/>
              <a:cs typeface="Corben"/>
              <a:sym typeface="Corben"/>
            </a:endParaRPr>
          </a:p>
        </p:txBody>
      </p:sp>
      <p:grpSp>
        <p:nvGrpSpPr>
          <p:cNvPr id="3" name="Group 2">
            <a:extLst>
              <a:ext uri="{FF2B5EF4-FFF2-40B4-BE49-F238E27FC236}">
                <a16:creationId xmlns:a16="http://schemas.microsoft.com/office/drawing/2014/main" id="{5C3A7497-4AA0-AA07-5749-E48DEA3C67C9}"/>
              </a:ext>
            </a:extLst>
          </p:cNvPr>
          <p:cNvGrpSpPr/>
          <p:nvPr/>
        </p:nvGrpSpPr>
        <p:grpSpPr>
          <a:xfrm>
            <a:off x="9905366" y="594978"/>
            <a:ext cx="1989366" cy="3227992"/>
            <a:chOff x="9621141" y="1694204"/>
            <a:chExt cx="1989366" cy="3227992"/>
          </a:xfrm>
        </p:grpSpPr>
        <p:cxnSp>
          <p:nvCxnSpPr>
            <p:cNvPr id="5" name="Straight Arrow Connector 4">
              <a:extLst>
                <a:ext uri="{FF2B5EF4-FFF2-40B4-BE49-F238E27FC236}">
                  <a16:creationId xmlns:a16="http://schemas.microsoft.com/office/drawing/2014/main" id="{877F8F5B-1C4F-7870-7E5B-114F8AF504E7}"/>
                </a:ext>
              </a:extLst>
            </p:cNvPr>
            <p:cNvCxnSpPr>
              <a:cxnSpLocks/>
            </p:cNvCxnSpPr>
            <p:nvPr/>
          </p:nvCxnSpPr>
          <p:spPr>
            <a:xfrm flipH="1">
              <a:off x="11181291" y="2053293"/>
              <a:ext cx="131977" cy="149730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14981797-EB98-DF2C-9DB6-43EAB8A9F18D}"/>
                </a:ext>
              </a:extLst>
            </p:cNvPr>
            <p:cNvSpPr/>
            <p:nvPr/>
          </p:nvSpPr>
          <p:spPr>
            <a:xfrm>
              <a:off x="10549512" y="1694204"/>
              <a:ext cx="1060995" cy="359089"/>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9" name="Rectangle 8">
              <a:extLst>
                <a:ext uri="{FF2B5EF4-FFF2-40B4-BE49-F238E27FC236}">
                  <a16:creationId xmlns:a16="http://schemas.microsoft.com/office/drawing/2014/main" id="{BE1E2D35-5C6D-307A-83E7-5B29C1EEB95E}"/>
                </a:ext>
              </a:extLst>
            </p:cNvPr>
            <p:cNvSpPr/>
            <p:nvPr/>
          </p:nvSpPr>
          <p:spPr>
            <a:xfrm>
              <a:off x="9621141" y="2439337"/>
              <a:ext cx="1378812" cy="359089"/>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2" name="Straight Arrow Connector 11">
              <a:extLst>
                <a:ext uri="{FF2B5EF4-FFF2-40B4-BE49-F238E27FC236}">
                  <a16:creationId xmlns:a16="http://schemas.microsoft.com/office/drawing/2014/main" id="{6BF15CA1-A512-E80E-D9F0-22148C2CED5D}"/>
                </a:ext>
              </a:extLst>
            </p:cNvPr>
            <p:cNvCxnSpPr>
              <a:cxnSpLocks/>
            </p:cNvCxnSpPr>
            <p:nvPr/>
          </p:nvCxnSpPr>
          <p:spPr>
            <a:xfrm>
              <a:off x="10310547" y="2801567"/>
              <a:ext cx="0" cy="1251321"/>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0CE8EA23-6B3B-66E0-DB6B-CEB910105838}"/>
                </a:ext>
              </a:extLst>
            </p:cNvPr>
            <p:cNvSpPr/>
            <p:nvPr/>
          </p:nvSpPr>
          <p:spPr>
            <a:xfrm>
              <a:off x="10290707" y="4075890"/>
              <a:ext cx="359365" cy="846306"/>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4" name="Rectangle 13">
              <a:extLst>
                <a:ext uri="{FF2B5EF4-FFF2-40B4-BE49-F238E27FC236}">
                  <a16:creationId xmlns:a16="http://schemas.microsoft.com/office/drawing/2014/main" id="{6042ABD8-2F0F-7102-F70A-40583A27386F}"/>
                </a:ext>
              </a:extLst>
            </p:cNvPr>
            <p:cNvSpPr/>
            <p:nvPr/>
          </p:nvSpPr>
          <p:spPr>
            <a:xfrm>
              <a:off x="10765387" y="3550596"/>
              <a:ext cx="415904" cy="525294"/>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a:extLst>
              <a:ext uri="{FF2B5EF4-FFF2-40B4-BE49-F238E27FC236}">
                <a16:creationId xmlns:a16="http://schemas.microsoft.com/office/drawing/2014/main" id="{37EA6654-2F28-9CF5-3834-2A238661B220}"/>
              </a:ext>
            </a:extLst>
          </p:cNvPr>
          <p:cNvSpPr txBox="1"/>
          <p:nvPr/>
        </p:nvSpPr>
        <p:spPr>
          <a:xfrm>
            <a:off x="4118760" y="1235082"/>
            <a:ext cx="5451118" cy="64633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defPPr>
              <a:defRPr lang="he-IL"/>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This point appears to be a bright red color, given the high red value and low green and blue values.</a:t>
            </a:r>
            <a:endParaRPr lang="he-IL" dirty="0"/>
          </a:p>
        </p:txBody>
      </p:sp>
      <p:sp>
        <p:nvSpPr>
          <p:cNvPr id="24" name="TextBox 23">
            <a:extLst>
              <a:ext uri="{FF2B5EF4-FFF2-40B4-BE49-F238E27FC236}">
                <a16:creationId xmlns:a16="http://schemas.microsoft.com/office/drawing/2014/main" id="{318D56B3-E4B1-F027-3B70-70F073D6F96E}"/>
              </a:ext>
            </a:extLst>
          </p:cNvPr>
          <p:cNvSpPr txBox="1"/>
          <p:nvPr/>
        </p:nvSpPr>
        <p:spPr>
          <a:xfrm>
            <a:off x="0" y="4748263"/>
            <a:ext cx="4815191"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t>Row Profile (Row = 152):</a:t>
            </a:r>
          </a:p>
          <a:p>
            <a:r>
              <a:rPr lang="en-US" dirty="0"/>
              <a:t>The red, green, and blue profiles along row 152 show significant variation. The red channel shows multiple peaks, indicating areas with high red intensity. The green and blue channels are generally lower, with occasional peaks corresponding to different colors in the image.</a:t>
            </a:r>
            <a:endParaRPr lang="he-IL" dirty="0"/>
          </a:p>
        </p:txBody>
      </p:sp>
      <p:sp>
        <p:nvSpPr>
          <p:cNvPr id="26" name="TextBox 25">
            <a:extLst>
              <a:ext uri="{FF2B5EF4-FFF2-40B4-BE49-F238E27FC236}">
                <a16:creationId xmlns:a16="http://schemas.microsoft.com/office/drawing/2014/main" id="{8BE5051E-0DAB-3ECD-3B9A-530A5CC3D27A}"/>
              </a:ext>
            </a:extLst>
          </p:cNvPr>
          <p:cNvSpPr txBox="1"/>
          <p:nvPr/>
        </p:nvSpPr>
        <p:spPr>
          <a:xfrm>
            <a:off x="4969215" y="4769804"/>
            <a:ext cx="5051086"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157):</a:t>
            </a:r>
          </a:p>
          <a:p>
            <a:r>
              <a:rPr lang="en-US" b="0" u="none" dirty="0"/>
              <a:t>The column profile also exhibits significant variation in all three channels. The red channel again shows prominent peaks, corresponding to red objects in the image. The green and blue channels show lower values, consistent with the overall color distribution.</a:t>
            </a:r>
            <a:endParaRPr lang="he-IL" b="0" u="none" dirty="0"/>
          </a:p>
        </p:txBody>
      </p:sp>
    </p:spTree>
    <p:extLst>
      <p:ext uri="{BB962C8B-B14F-4D97-AF65-F5344CB8AC3E}">
        <p14:creationId xmlns:p14="http://schemas.microsoft.com/office/powerpoint/2010/main" val="1222430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118AFB-D50B-DF45-A877-F75FA6DD8ECD}"/>
              </a:ext>
            </a:extLst>
          </p:cNvPr>
          <p:cNvSpPr>
            <a:spLocks noGrp="1"/>
          </p:cNvSpPr>
          <p:nvPr>
            <p:ph type="sldNum" sz="quarter" idx="12"/>
          </p:nvPr>
        </p:nvSpPr>
        <p:spPr>
          <a:xfrm>
            <a:off x="11775332" y="6492875"/>
            <a:ext cx="416668" cy="365125"/>
          </a:xfrm>
        </p:spPr>
        <p:txBody>
          <a:bodyPr/>
          <a:lstStyle/>
          <a:p>
            <a:fld id="{1CC24C3C-60E1-4892-AEC8-068132A128A1}" type="slidenum">
              <a:rPr lang="he-IL" sz="1400" smtClean="0"/>
              <a:t>9</a:t>
            </a:fld>
            <a:endParaRPr lang="he-IL" sz="1400"/>
          </a:p>
        </p:txBody>
      </p:sp>
      <p:sp>
        <p:nvSpPr>
          <p:cNvPr id="9" name="Rectangle 8">
            <a:extLst>
              <a:ext uri="{FF2B5EF4-FFF2-40B4-BE49-F238E27FC236}">
                <a16:creationId xmlns:a16="http://schemas.microsoft.com/office/drawing/2014/main" id="{3A76C965-8E35-BDE2-2048-567FAA9EA01C}"/>
              </a:ext>
            </a:extLst>
          </p:cNvPr>
          <p:cNvSpPr/>
          <p:nvPr/>
        </p:nvSpPr>
        <p:spPr>
          <a:xfrm>
            <a:off x="807395" y="1040859"/>
            <a:ext cx="1634247" cy="4182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A20gray.bmp</a:t>
            </a:r>
            <a:endParaRPr lang="he-IL" dirty="0"/>
          </a:p>
        </p:txBody>
      </p:sp>
      <p:pic>
        <p:nvPicPr>
          <p:cNvPr id="11" name="Picture 10">
            <a:extLst>
              <a:ext uri="{FF2B5EF4-FFF2-40B4-BE49-F238E27FC236}">
                <a16:creationId xmlns:a16="http://schemas.microsoft.com/office/drawing/2014/main" id="{C57FA04E-0AAF-DC1C-110E-2D37BBA02587}"/>
              </a:ext>
            </a:extLst>
          </p:cNvPr>
          <p:cNvPicPr>
            <a:picLocks noChangeAspect="1"/>
          </p:cNvPicPr>
          <p:nvPr/>
        </p:nvPicPr>
        <p:blipFill rotWithShape="1">
          <a:blip r:embed="rId2"/>
          <a:srcRect t="18274"/>
          <a:stretch/>
        </p:blipFill>
        <p:spPr>
          <a:xfrm>
            <a:off x="1" y="1478605"/>
            <a:ext cx="9786026" cy="2720366"/>
          </a:xfrm>
          <a:prstGeom prst="rect">
            <a:avLst/>
          </a:prstGeom>
        </p:spPr>
      </p:pic>
      <p:pic>
        <p:nvPicPr>
          <p:cNvPr id="13" name="Picture 12">
            <a:extLst>
              <a:ext uri="{FF2B5EF4-FFF2-40B4-BE49-F238E27FC236}">
                <a16:creationId xmlns:a16="http://schemas.microsoft.com/office/drawing/2014/main" id="{36418CE7-E5D6-2A42-B7D5-CECA9654F0D3}"/>
              </a:ext>
            </a:extLst>
          </p:cNvPr>
          <p:cNvPicPr>
            <a:picLocks noChangeAspect="1"/>
          </p:cNvPicPr>
          <p:nvPr/>
        </p:nvPicPr>
        <p:blipFill>
          <a:blip r:embed="rId3"/>
          <a:stretch>
            <a:fillRect/>
          </a:stretch>
        </p:blipFill>
        <p:spPr>
          <a:xfrm>
            <a:off x="10010775" y="3429000"/>
            <a:ext cx="2181225" cy="2505075"/>
          </a:xfrm>
          <a:prstGeom prst="rect">
            <a:avLst/>
          </a:prstGeom>
        </p:spPr>
      </p:pic>
      <p:sp>
        <p:nvSpPr>
          <p:cNvPr id="14" name="Rectangle 13">
            <a:extLst>
              <a:ext uri="{FF2B5EF4-FFF2-40B4-BE49-F238E27FC236}">
                <a16:creationId xmlns:a16="http://schemas.microsoft.com/office/drawing/2014/main" id="{B49B62C0-44C6-E174-2F01-7518CFA419AA}"/>
              </a:ext>
            </a:extLst>
          </p:cNvPr>
          <p:cNvSpPr/>
          <p:nvPr/>
        </p:nvSpPr>
        <p:spPr>
          <a:xfrm>
            <a:off x="10583694" y="4649821"/>
            <a:ext cx="262646" cy="81712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CBE90B6A-DBBC-0653-BBAA-6A13645263BA}"/>
              </a:ext>
            </a:extLst>
          </p:cNvPr>
          <p:cNvSpPr/>
          <p:nvPr/>
        </p:nvSpPr>
        <p:spPr>
          <a:xfrm>
            <a:off x="11098144" y="4095345"/>
            <a:ext cx="262645"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7" name="Straight Arrow Connector 16">
            <a:extLst>
              <a:ext uri="{FF2B5EF4-FFF2-40B4-BE49-F238E27FC236}">
                <a16:creationId xmlns:a16="http://schemas.microsoft.com/office/drawing/2014/main" id="{6EF19DFD-C833-617B-6604-F24894414BD0}"/>
              </a:ext>
            </a:extLst>
          </p:cNvPr>
          <p:cNvCxnSpPr/>
          <p:nvPr/>
        </p:nvCxnSpPr>
        <p:spPr>
          <a:xfrm flipH="1">
            <a:off x="11439728" y="2937753"/>
            <a:ext cx="408561" cy="115759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6335356C-52AD-685E-395E-7D370FD96278}"/>
              </a:ext>
            </a:extLst>
          </p:cNvPr>
          <p:cNvSpPr/>
          <p:nvPr/>
        </p:nvSpPr>
        <p:spPr>
          <a:xfrm>
            <a:off x="11167353" y="2616740"/>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B104D727-DB33-3C2A-B8BF-175DF16B98BB}"/>
              </a:ext>
            </a:extLst>
          </p:cNvPr>
          <p:cNvSpPr/>
          <p:nvPr/>
        </p:nvSpPr>
        <p:spPr>
          <a:xfrm>
            <a:off x="8454451" y="5934075"/>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081AA99C-D543-43EE-B841-BE31C1334A87}"/>
              </a:ext>
            </a:extLst>
          </p:cNvPr>
          <p:cNvCxnSpPr>
            <a:cxnSpLocks/>
          </p:cNvCxnSpPr>
          <p:nvPr/>
        </p:nvCxnSpPr>
        <p:spPr>
          <a:xfrm flipV="1">
            <a:off x="9786027" y="5448975"/>
            <a:ext cx="715591" cy="61135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 name="Google Shape;104;p3">
            <a:extLst>
              <a:ext uri="{FF2B5EF4-FFF2-40B4-BE49-F238E27FC236}">
                <a16:creationId xmlns:a16="http://schemas.microsoft.com/office/drawing/2014/main" id="{45D11E7A-340C-3766-7629-0B42A1B7A19A}"/>
              </a:ext>
            </a:extLst>
          </p:cNvPr>
          <p:cNvSpPr txBox="1"/>
          <p:nvPr/>
        </p:nvSpPr>
        <p:spPr>
          <a:xfrm>
            <a:off x="2441642" y="1826"/>
            <a:ext cx="7881026" cy="954067"/>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21.5 – A20gray.bmp</a:t>
            </a:r>
            <a:r>
              <a:rPr lang="en-US" sz="2800" b="1" u="sng" dirty="0">
                <a:solidFill>
                  <a:srgbClr val="0070C0"/>
                </a:solidFill>
                <a:latin typeface="Calibri"/>
                <a:ea typeface="Calibri"/>
                <a:cs typeface="Calibri"/>
                <a:sym typeface="Calibri"/>
              </a:rPr>
              <a:t> image and its profiles (row and column) </a:t>
            </a:r>
            <a:r>
              <a:rPr lang="en-US" sz="2800" b="1" i="0" u="sng" strike="noStrike" cap="none" dirty="0">
                <a:solidFill>
                  <a:srgbClr val="0070C0"/>
                </a:solidFill>
                <a:latin typeface="Calibri"/>
                <a:ea typeface="Calibri"/>
                <a:cs typeface="Calibri"/>
                <a:sym typeface="Calibri"/>
              </a:rPr>
              <a:t>– for a certain point (152,157)</a:t>
            </a:r>
            <a:endParaRPr sz="2800" b="0" i="0" u="sng" strike="noStrike" cap="none" dirty="0">
              <a:solidFill>
                <a:schemeClr val="dk1"/>
              </a:solidFill>
              <a:latin typeface="Corben"/>
              <a:ea typeface="Corben"/>
              <a:cs typeface="Corben"/>
              <a:sym typeface="Corben"/>
            </a:endParaRPr>
          </a:p>
        </p:txBody>
      </p:sp>
      <p:sp>
        <p:nvSpPr>
          <p:cNvPr id="5" name="TextBox 4">
            <a:extLst>
              <a:ext uri="{FF2B5EF4-FFF2-40B4-BE49-F238E27FC236}">
                <a16:creationId xmlns:a16="http://schemas.microsoft.com/office/drawing/2014/main" id="{EEE67852-1225-1D3C-CA41-1288C8700F11}"/>
              </a:ext>
            </a:extLst>
          </p:cNvPr>
          <p:cNvSpPr txBox="1"/>
          <p:nvPr/>
        </p:nvSpPr>
        <p:spPr>
          <a:xfrm>
            <a:off x="2675308" y="1019638"/>
            <a:ext cx="9302885"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point has a moderate grayscale intensity, indicating it is neither very bright nor very dark.</a:t>
            </a:r>
            <a:endParaRPr lang="he-IL" dirty="0"/>
          </a:p>
        </p:txBody>
      </p:sp>
      <p:sp>
        <p:nvSpPr>
          <p:cNvPr id="7" name="TextBox 6">
            <a:extLst>
              <a:ext uri="{FF2B5EF4-FFF2-40B4-BE49-F238E27FC236}">
                <a16:creationId xmlns:a16="http://schemas.microsoft.com/office/drawing/2014/main" id="{31E7531B-88AF-6F31-2168-DEA949AA33A9}"/>
              </a:ext>
            </a:extLst>
          </p:cNvPr>
          <p:cNvSpPr txBox="1"/>
          <p:nvPr/>
        </p:nvSpPr>
        <p:spPr>
          <a:xfrm>
            <a:off x="0" y="4547850"/>
            <a:ext cx="4523362"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u="sng" dirty="0"/>
              <a:t>Row Profile (Row = 152):</a:t>
            </a:r>
          </a:p>
          <a:p>
            <a:r>
              <a:rPr lang="en-US" dirty="0"/>
              <a:t>The profile for row 152 shows significant variation, but with a single color channel (grayscale). There are several peaks and valleys, suggesting areas of varying intensity along this row. The overall intensity variation is smoother compared to the RGB profiles due to the single channel representation.</a:t>
            </a:r>
            <a:endParaRPr lang="he-IL" dirty="0"/>
          </a:p>
        </p:txBody>
      </p:sp>
      <p:sp>
        <p:nvSpPr>
          <p:cNvPr id="10" name="TextBox 9">
            <a:extLst>
              <a:ext uri="{FF2B5EF4-FFF2-40B4-BE49-F238E27FC236}">
                <a16:creationId xmlns:a16="http://schemas.microsoft.com/office/drawing/2014/main" id="{5C69B2AA-7425-8A91-475D-537C577C3570}"/>
              </a:ext>
            </a:extLst>
          </p:cNvPr>
          <p:cNvSpPr txBox="1"/>
          <p:nvPr/>
        </p:nvSpPr>
        <p:spPr>
          <a:xfrm>
            <a:off x="4655092" y="4644112"/>
            <a:ext cx="3440553"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Column Profile (Column = 157):</a:t>
            </a:r>
          </a:p>
          <a:p>
            <a:r>
              <a:rPr lang="en-US" b="0" u="none" dirty="0"/>
              <a:t>Similar to the row profile, the column profile shows varying intensity values. Peaks and valleys in the profile indicate changes in intensity along this column.</a:t>
            </a:r>
            <a:endParaRPr lang="he-IL" b="0" u="none" dirty="0"/>
          </a:p>
        </p:txBody>
      </p:sp>
    </p:spTree>
    <p:extLst>
      <p:ext uri="{BB962C8B-B14F-4D97-AF65-F5344CB8AC3E}">
        <p14:creationId xmlns:p14="http://schemas.microsoft.com/office/powerpoint/2010/main" val="463973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1734</TotalTime>
  <Words>2214</Words>
  <Application>Microsoft Office PowerPoint</Application>
  <PresentationFormat>Widescreen</PresentationFormat>
  <Paragraphs>182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Calibri</vt:lpstr>
      <vt:lpstr>Cambria Math</vt:lpstr>
      <vt:lpstr>Cooper Black</vt:lpstr>
      <vt:lpstr>Corben</vt:lpstr>
      <vt:lpstr>Office Theme</vt:lpstr>
      <vt:lpstr>Course: Image Processing 31651 Assignment #21 Pixel to Pixel Operations (Part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21.13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21</cp:revision>
  <dcterms:created xsi:type="dcterms:W3CDTF">2024-07-16T07:12:11Z</dcterms:created>
  <dcterms:modified xsi:type="dcterms:W3CDTF">2024-07-23T09:06:51Z</dcterms:modified>
</cp:coreProperties>
</file>